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321" r:id="rId3"/>
    <p:sldId id="322" r:id="rId4"/>
    <p:sldId id="323" r:id="rId5"/>
    <p:sldId id="324" r:id="rId6"/>
    <p:sldId id="325" r:id="rId7"/>
    <p:sldId id="326" r:id="rId8"/>
    <p:sldId id="301" r:id="rId9"/>
    <p:sldId id="284" r:id="rId10"/>
    <p:sldId id="286" r:id="rId11"/>
    <p:sldId id="327" r:id="rId12"/>
    <p:sldId id="328" r:id="rId13"/>
    <p:sldId id="317" r:id="rId14"/>
    <p:sldId id="304" r:id="rId15"/>
    <p:sldId id="306" r:id="rId16"/>
    <p:sldId id="288" r:id="rId17"/>
    <p:sldId id="330" r:id="rId18"/>
    <p:sldId id="331" r:id="rId19"/>
    <p:sldId id="332" r:id="rId20"/>
    <p:sldId id="307" r:id="rId21"/>
    <p:sldId id="314" r:id="rId22"/>
    <p:sldId id="293" r:id="rId23"/>
    <p:sldId id="329" r:id="rId24"/>
    <p:sldId id="333" r:id="rId25"/>
    <p:sldId id="315" r:id="rId26"/>
    <p:sldId id="316" r:id="rId27"/>
    <p:sldId id="334" r:id="rId28"/>
    <p:sldId id="335" r:id="rId29"/>
    <p:sldId id="305" r:id="rId30"/>
    <p:sldId id="336" r:id="rId31"/>
    <p:sldId id="337" r:id="rId32"/>
    <p:sldId id="338" r:id="rId33"/>
    <p:sldId id="339" r:id="rId34"/>
    <p:sldId id="295" r:id="rId35"/>
    <p:sldId id="278" r:id="rId3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92" autoAdjust="0"/>
  </p:normalViewPr>
  <p:slideViewPr>
    <p:cSldViewPr>
      <p:cViewPr>
        <p:scale>
          <a:sx n="80" d="100"/>
          <a:sy n="80" d="100"/>
        </p:scale>
        <p:origin x="-2430" y="-1194"/>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iljana\Desktop\BE-OPEN\2017%20maj%20Laiden\Laiden-Biki.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iljana\Desktop\BE-OPEN\KOnferencija\Biki%20prezentacija\2016\Grafic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chemeClr val="accent3">
                  <a:lumMod val="75000"/>
                </a:schemeClr>
              </a:solidFill>
            </c:spPr>
          </c:dPt>
          <c:dPt>
            <c:idx val="1"/>
            <c:bubble3D val="0"/>
            <c:spPr>
              <a:solidFill>
                <a:schemeClr val="accent3">
                  <a:lumMod val="60000"/>
                  <a:lumOff val="40000"/>
                </a:schemeClr>
              </a:solidFill>
            </c:spPr>
          </c:dPt>
          <c:dPt>
            <c:idx val="2"/>
            <c:bubble3D val="0"/>
            <c:spPr>
              <a:solidFill>
                <a:srgbClr val="FF0000"/>
              </a:solidFill>
            </c:spPr>
          </c:dPt>
          <c:dPt>
            <c:idx val="3"/>
            <c:bubble3D val="0"/>
            <c:spPr>
              <a:solidFill>
                <a:schemeClr val="accent3">
                  <a:lumMod val="50000"/>
                </a:schemeClr>
              </a:solidFill>
            </c:spPr>
          </c:dPt>
          <c:dPt>
            <c:idx val="4"/>
            <c:bubble3D val="0"/>
            <c:spPr>
              <a:solidFill>
                <a:srgbClr val="FF0000"/>
              </a:solidFill>
            </c:spPr>
          </c:dPt>
          <c:dPt>
            <c:idx val="5"/>
            <c:bubble3D val="0"/>
            <c:spPr>
              <a:solidFill>
                <a:schemeClr val="accent2">
                  <a:lumMod val="60000"/>
                  <a:lumOff val="40000"/>
                </a:schemeClr>
              </a:solidFill>
            </c:spPr>
          </c:dPt>
          <c:dPt>
            <c:idx val="6"/>
            <c:bubble3D val="0"/>
            <c:spPr>
              <a:solidFill>
                <a:schemeClr val="accent2">
                  <a:lumMod val="75000"/>
                </a:schemeClr>
              </a:solidFill>
            </c:spPr>
          </c:dPt>
          <c:dPt>
            <c:idx val="7"/>
            <c:bubble3D val="0"/>
            <c:spPr>
              <a:solidFill>
                <a:srgbClr val="FF0000"/>
              </a:solidFill>
            </c:spPr>
          </c:dPt>
          <c:dPt>
            <c:idx val="8"/>
            <c:bubble3D val="0"/>
            <c:spPr>
              <a:solidFill>
                <a:srgbClr val="92D050"/>
              </a:solidFill>
            </c:spPr>
          </c:dPt>
          <c:dLbls>
            <c:dLbl>
              <c:idx val="0"/>
              <c:layout>
                <c:manualLayout>
                  <c:x val="1.5490022305256831E-2"/>
                  <c:y val="1.841620626151013E-3"/>
                </c:manualLayout>
              </c:layout>
              <c:dLblPos val="bestFit"/>
              <c:showLegendKey val="0"/>
              <c:showVal val="1"/>
              <c:showCatName val="1"/>
              <c:showSerName val="0"/>
              <c:showPercent val="0"/>
              <c:showBubbleSize val="0"/>
              <c:separator>
</c:separator>
            </c:dLbl>
            <c:dLbl>
              <c:idx val="1"/>
              <c:layout>
                <c:manualLayout>
                  <c:x val="3.5746205319822583E-3"/>
                  <c:y val="-4.4198895027624308E-2"/>
                </c:manualLayout>
              </c:layout>
              <c:dLblPos val="bestFit"/>
              <c:showLegendKey val="0"/>
              <c:showVal val="1"/>
              <c:showCatName val="1"/>
              <c:showSerName val="0"/>
              <c:showPercent val="0"/>
              <c:showBubbleSize val="0"/>
              <c:separator>
</c:separator>
            </c:dLbl>
            <c:dLbl>
              <c:idx val="2"/>
              <c:layout>
                <c:manualLayout>
                  <c:x val="1.7873102659911728E-2"/>
                  <c:y val="0"/>
                </c:manualLayout>
              </c:layout>
              <c:dLblPos val="bestFit"/>
              <c:showLegendKey val="0"/>
              <c:showVal val="1"/>
              <c:showCatName val="1"/>
              <c:showSerName val="0"/>
              <c:showPercent val="0"/>
              <c:showBubbleSize val="0"/>
              <c:separator>
</c:separator>
            </c:dLbl>
            <c:dLbl>
              <c:idx val="3"/>
              <c:layout>
                <c:manualLayout>
                  <c:x val="5.9577008866372643E-3"/>
                  <c:y val="2.3941068139963169E-2"/>
                </c:manualLayout>
              </c:layout>
              <c:dLblPos val="bestFit"/>
              <c:showLegendKey val="0"/>
              <c:showVal val="1"/>
              <c:showCatName val="1"/>
              <c:showSerName val="0"/>
              <c:showPercent val="0"/>
              <c:showBubbleSize val="0"/>
              <c:separator>
</c:separator>
            </c:dLbl>
            <c:dLbl>
              <c:idx val="4"/>
              <c:layout>
                <c:manualLayout>
                  <c:x val="-1.0723861595947038E-2"/>
                  <c:y val="-1.6574585635359115E-2"/>
                </c:manualLayout>
              </c:layout>
              <c:dLblPos val="bestFit"/>
              <c:showLegendKey val="0"/>
              <c:showVal val="1"/>
              <c:showCatName val="1"/>
              <c:showSerName val="0"/>
              <c:showPercent val="0"/>
              <c:showBubbleSize val="0"/>
              <c:separator>
</c:separator>
            </c:dLbl>
            <c:dLbl>
              <c:idx val="5"/>
              <c:layout>
                <c:manualLayout>
                  <c:x val="-2.3830803546548971E-3"/>
                  <c:y val="-2.7624309392265192E-2"/>
                </c:manualLayout>
              </c:layout>
              <c:dLblPos val="bestFit"/>
              <c:showLegendKey val="0"/>
              <c:showVal val="1"/>
              <c:showCatName val="1"/>
              <c:showSerName val="0"/>
              <c:showPercent val="0"/>
              <c:showBubbleSize val="0"/>
              <c:separator>
</c:separator>
            </c:dLbl>
            <c:dLbl>
              <c:idx val="6"/>
              <c:layout>
                <c:manualLayout>
                  <c:x val="-1.1915401773274486E-3"/>
                  <c:y val="-1.841620626151013E-3"/>
                </c:manualLayout>
              </c:layout>
              <c:dLblPos val="bestFit"/>
              <c:showLegendKey val="0"/>
              <c:showVal val="1"/>
              <c:showCatName val="1"/>
              <c:showSerName val="0"/>
              <c:showPercent val="0"/>
              <c:showBubbleSize val="0"/>
              <c:separator>
</c:separator>
            </c:dLbl>
            <c:dLbl>
              <c:idx val="7"/>
              <c:layout>
                <c:manualLayout>
                  <c:x val="-1.1916339993886774E-3"/>
                  <c:y val="-3.1307550644567222E-2"/>
                </c:manualLayout>
              </c:layout>
              <c:dLblPos val="bestFit"/>
              <c:showLegendKey val="0"/>
              <c:showVal val="1"/>
              <c:showCatName val="1"/>
              <c:showSerName val="0"/>
              <c:showPercent val="0"/>
              <c:showBubbleSize val="0"/>
              <c:separator>
</c:separator>
            </c:dLbl>
            <c:dLbl>
              <c:idx val="8"/>
              <c:layout>
                <c:manualLayout>
                  <c:x val="2.2639263369221521E-2"/>
                  <c:y val="-5.5248618784530384E-3"/>
                </c:manualLayout>
              </c:layout>
              <c:dLblPos val="bestFit"/>
              <c:showLegendKey val="0"/>
              <c:showVal val="1"/>
              <c:showCatName val="1"/>
              <c:showSerName val="0"/>
              <c:showPercent val="0"/>
              <c:showBubbleSize val="0"/>
              <c:separator>
</c:separator>
            </c:dLbl>
            <c:numFmt formatCode="General" sourceLinked="0"/>
            <c:dLblPos val="outEnd"/>
            <c:showLegendKey val="0"/>
            <c:showVal val="1"/>
            <c:showCatName val="1"/>
            <c:showSerName val="0"/>
            <c:showPercent val="0"/>
            <c:showBubbleSize val="0"/>
            <c:separator>
</c:separator>
            <c:showLeaderLines val="1"/>
          </c:dLbls>
          <c:cat>
            <c:strRef>
              <c:f>Sheet1!$A$5:$A$14</c:f>
              <c:strCache>
                <c:ptCount val="10"/>
                <c:pt idx="0">
                  <c:v>Disertacije</c:v>
                </c:pt>
                <c:pt idx="1">
                  <c:v>u domaćim časopisima - OA</c:v>
                </c:pt>
                <c:pt idx="2">
                  <c:v>u domaćim časopisima</c:v>
                </c:pt>
                <c:pt idx="3">
                  <c:v>u domaćim monografijma/zbornicima</c:v>
                </c:pt>
                <c:pt idx="4">
                  <c:v>domaće monografije</c:v>
                </c:pt>
                <c:pt idx="5">
                  <c:v>međunarodne monografije</c:v>
                </c:pt>
                <c:pt idx="6">
                  <c:v>u međunarodnim monografijma/zbornicima</c:v>
                </c:pt>
                <c:pt idx="7">
                  <c:v>Patenti i tehnička rešenja</c:v>
                </c:pt>
                <c:pt idx="8">
                  <c:v>u međunarodnim časopisima - WoS</c:v>
                </c:pt>
                <c:pt idx="9">
                  <c:v>u međunarodnim časopisima - WoS - OA</c:v>
                </c:pt>
              </c:strCache>
            </c:strRef>
          </c:cat>
          <c:val>
            <c:numRef>
              <c:f>Sheet1!$B$5:$B$14</c:f>
              <c:numCache>
                <c:formatCode>General</c:formatCode>
                <c:ptCount val="10"/>
                <c:pt idx="0">
                  <c:v>1300</c:v>
                </c:pt>
                <c:pt idx="1">
                  <c:v>6289</c:v>
                </c:pt>
                <c:pt idx="2">
                  <c:v>1000</c:v>
                </c:pt>
                <c:pt idx="3">
                  <c:v>1530</c:v>
                </c:pt>
                <c:pt idx="4">
                  <c:v>317</c:v>
                </c:pt>
                <c:pt idx="5">
                  <c:v>72</c:v>
                </c:pt>
                <c:pt idx="6">
                  <c:v>1523</c:v>
                </c:pt>
                <c:pt idx="7">
                  <c:v>373</c:v>
                </c:pt>
                <c:pt idx="8">
                  <c:v>2467</c:v>
                </c:pt>
                <c:pt idx="9">
                  <c:v>1401</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'ORC-ID'!$E$3</c:f>
              <c:strCache>
                <c:ptCount val="1"/>
                <c:pt idx="0">
                  <c:v>2016</c:v>
                </c:pt>
              </c:strCache>
            </c:strRef>
          </c:tx>
          <c:spPr>
            <a:solidFill>
              <a:srgbClr val="C00000"/>
            </a:solidFill>
          </c:spPr>
          <c:invertIfNegative val="0"/>
          <c:cat>
            <c:strRef>
              <c:f>'ORC-ID'!$D$4:$D$13</c:f>
              <c:strCache>
                <c:ptCount val="10"/>
                <c:pt idx="0">
                  <c:v>University of Belgrade</c:v>
                </c:pt>
                <c:pt idx="1">
                  <c:v>University of Novi Sad</c:v>
                </c:pt>
                <c:pt idx="2">
                  <c:v>other institutions</c:v>
                </c:pt>
                <c:pt idx="3">
                  <c:v>University of Niš</c:v>
                </c:pt>
                <c:pt idx="4">
                  <c:v>Institutes</c:v>
                </c:pt>
                <c:pt idx="5">
                  <c:v>Cllinical centers</c:v>
                </c:pt>
                <c:pt idx="6">
                  <c:v>SASA</c:v>
                </c:pt>
                <c:pt idx="7">
                  <c:v>University of Defence</c:v>
                </c:pt>
                <c:pt idx="8">
                  <c:v>University of Kragujevac</c:v>
                </c:pt>
                <c:pt idx="9">
                  <c:v>Private univirsities</c:v>
                </c:pt>
              </c:strCache>
            </c:strRef>
          </c:cat>
          <c:val>
            <c:numRef>
              <c:f>'ORC-ID'!$E$4:$E$13</c:f>
              <c:numCache>
                <c:formatCode>General</c:formatCode>
                <c:ptCount val="10"/>
                <c:pt idx="0">
                  <c:v>614</c:v>
                </c:pt>
                <c:pt idx="1">
                  <c:v>134</c:v>
                </c:pt>
                <c:pt idx="2">
                  <c:v>100</c:v>
                </c:pt>
                <c:pt idx="3">
                  <c:v>63</c:v>
                </c:pt>
                <c:pt idx="4">
                  <c:v>62</c:v>
                </c:pt>
                <c:pt idx="5">
                  <c:v>62</c:v>
                </c:pt>
                <c:pt idx="6">
                  <c:v>45</c:v>
                </c:pt>
                <c:pt idx="7">
                  <c:v>42</c:v>
                </c:pt>
                <c:pt idx="8">
                  <c:v>39</c:v>
                </c:pt>
                <c:pt idx="9">
                  <c:v>26</c:v>
                </c:pt>
              </c:numCache>
            </c:numRef>
          </c:val>
        </c:ser>
        <c:ser>
          <c:idx val="1"/>
          <c:order val="1"/>
          <c:tx>
            <c:strRef>
              <c:f>'ORC-ID'!$F$3</c:f>
              <c:strCache>
                <c:ptCount val="1"/>
                <c:pt idx="0">
                  <c:v>2018</c:v>
                </c:pt>
              </c:strCache>
            </c:strRef>
          </c:tx>
          <c:spPr>
            <a:solidFill>
              <a:schemeClr val="tx2">
                <a:lumMod val="75000"/>
              </a:schemeClr>
            </a:solidFill>
          </c:spPr>
          <c:invertIfNegative val="0"/>
          <c:cat>
            <c:strRef>
              <c:f>'ORC-ID'!$D$4:$D$13</c:f>
              <c:strCache>
                <c:ptCount val="10"/>
                <c:pt idx="0">
                  <c:v>University of Belgrade</c:v>
                </c:pt>
                <c:pt idx="1">
                  <c:v>University of Novi Sad</c:v>
                </c:pt>
                <c:pt idx="2">
                  <c:v>other institutions</c:v>
                </c:pt>
                <c:pt idx="3">
                  <c:v>University of Niš</c:v>
                </c:pt>
                <c:pt idx="4">
                  <c:v>Institutes</c:v>
                </c:pt>
                <c:pt idx="5">
                  <c:v>Cllinical centers</c:v>
                </c:pt>
                <c:pt idx="6">
                  <c:v>SASA</c:v>
                </c:pt>
                <c:pt idx="7">
                  <c:v>University of Defence</c:v>
                </c:pt>
                <c:pt idx="8">
                  <c:v>University of Kragujevac</c:v>
                </c:pt>
                <c:pt idx="9">
                  <c:v>Private univirsities</c:v>
                </c:pt>
              </c:strCache>
            </c:strRef>
          </c:cat>
          <c:val>
            <c:numRef>
              <c:f>'ORC-ID'!$F$4:$F$13</c:f>
              <c:numCache>
                <c:formatCode>General</c:formatCode>
                <c:ptCount val="10"/>
                <c:pt idx="0">
                  <c:v>2631</c:v>
                </c:pt>
                <c:pt idx="1">
                  <c:v>548</c:v>
                </c:pt>
                <c:pt idx="2">
                  <c:v>443</c:v>
                </c:pt>
                <c:pt idx="3">
                  <c:v>239</c:v>
                </c:pt>
                <c:pt idx="4">
                  <c:v>204</c:v>
                </c:pt>
                <c:pt idx="5">
                  <c:v>200</c:v>
                </c:pt>
                <c:pt idx="6">
                  <c:v>106</c:v>
                </c:pt>
                <c:pt idx="7">
                  <c:v>135</c:v>
                </c:pt>
                <c:pt idx="8">
                  <c:v>441</c:v>
                </c:pt>
                <c:pt idx="9">
                  <c:v>126</c:v>
                </c:pt>
              </c:numCache>
            </c:numRef>
          </c:val>
        </c:ser>
        <c:dLbls>
          <c:showLegendKey val="0"/>
          <c:showVal val="0"/>
          <c:showCatName val="0"/>
          <c:showSerName val="0"/>
          <c:showPercent val="0"/>
          <c:showBubbleSize val="0"/>
        </c:dLbls>
        <c:gapWidth val="150"/>
        <c:axId val="188362112"/>
        <c:axId val="188368000"/>
      </c:barChart>
      <c:catAx>
        <c:axId val="188362112"/>
        <c:scaling>
          <c:orientation val="minMax"/>
        </c:scaling>
        <c:delete val="0"/>
        <c:axPos val="b"/>
        <c:majorTickMark val="out"/>
        <c:minorTickMark val="none"/>
        <c:tickLblPos val="nextTo"/>
        <c:crossAx val="188368000"/>
        <c:crosses val="autoZero"/>
        <c:auto val="1"/>
        <c:lblAlgn val="ctr"/>
        <c:lblOffset val="100"/>
        <c:noMultiLvlLbl val="0"/>
      </c:catAx>
      <c:valAx>
        <c:axId val="188368000"/>
        <c:scaling>
          <c:orientation val="minMax"/>
        </c:scaling>
        <c:delete val="0"/>
        <c:axPos val="l"/>
        <c:majorGridlines/>
        <c:numFmt formatCode="General" sourceLinked="1"/>
        <c:majorTickMark val="out"/>
        <c:minorTickMark val="none"/>
        <c:tickLblPos val="nextTo"/>
        <c:crossAx val="188362112"/>
        <c:crosses val="autoZero"/>
        <c:crossBetween val="between"/>
      </c:valAx>
    </c:plotArea>
    <c:legend>
      <c:legendPos val="b"/>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1E6459C3-C8F0-4DB2-8EDA-B81125ABCE19}" type="datetimeFigureOut">
              <a:rPr lang="en-US" smtClean="0"/>
              <a:t>10/17/2018</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24C9F9BF-EFB6-481A-A38A-8326C93B6F0C}" type="slidenum">
              <a:rPr lang="en-US" smtClean="0"/>
              <a:t>‹#›</a:t>
            </a:fld>
            <a:endParaRPr lang="en-US"/>
          </a:p>
        </p:txBody>
      </p:sp>
    </p:spTree>
    <p:extLst>
      <p:ext uri="{BB962C8B-B14F-4D97-AF65-F5344CB8AC3E}">
        <p14:creationId xmlns:p14="http://schemas.microsoft.com/office/powerpoint/2010/main" val="2748825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7ECD474B-73BE-48B2-9AFA-ED57DBB70FD9}" type="datetimeFigureOut">
              <a:rPr lang="en-US" smtClean="0"/>
              <a:pPr/>
              <a:t>10/17/2018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06EAC390-682E-4B56-A8FE-E751D0DF39C3}" type="slidenum">
              <a:rPr lang="en-US" smtClean="0"/>
              <a:pPr/>
              <a:t>‹#›</a:t>
            </a:fld>
            <a:endParaRPr lang="en-US"/>
          </a:p>
        </p:txBody>
      </p:sp>
    </p:spTree>
    <p:extLst>
      <p:ext uri="{BB962C8B-B14F-4D97-AF65-F5344CB8AC3E}">
        <p14:creationId xmlns:p14="http://schemas.microsoft.com/office/powerpoint/2010/main" val="217807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EAC390-682E-4B56-A8FE-E751D0DF39C3}" type="slidenum">
              <a:rPr lang="en-US" smtClean="0"/>
              <a:pPr/>
              <a:t>1</a:t>
            </a:fld>
            <a:endParaRPr lang="en-US"/>
          </a:p>
        </p:txBody>
      </p:sp>
    </p:spTree>
    <p:extLst>
      <p:ext uri="{BB962C8B-B14F-4D97-AF65-F5344CB8AC3E}">
        <p14:creationId xmlns:p14="http://schemas.microsoft.com/office/powerpoint/2010/main" val="692738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EAC390-682E-4B56-A8FE-E751D0DF39C3}" type="slidenum">
              <a:rPr lang="en-US" smtClean="0"/>
              <a:pPr/>
              <a:t>10</a:t>
            </a:fld>
            <a:endParaRPr lang="en-US"/>
          </a:p>
        </p:txBody>
      </p:sp>
    </p:spTree>
    <p:extLst>
      <p:ext uri="{BB962C8B-B14F-4D97-AF65-F5344CB8AC3E}">
        <p14:creationId xmlns:p14="http://schemas.microsoft.com/office/powerpoint/2010/main" val="3404287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EAC390-682E-4B56-A8FE-E751D0DF39C3}" type="slidenum">
              <a:rPr lang="en-US" smtClean="0"/>
              <a:pPr/>
              <a:t>35</a:t>
            </a:fld>
            <a:endParaRPr lang="en-US"/>
          </a:p>
        </p:txBody>
      </p:sp>
    </p:spTree>
    <p:extLst>
      <p:ext uri="{BB962C8B-B14F-4D97-AF65-F5344CB8AC3E}">
        <p14:creationId xmlns:p14="http://schemas.microsoft.com/office/powerpoint/2010/main" val="34042871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2895600"/>
            <a:ext cx="5486400" cy="457200"/>
          </a:xfrm>
        </p:spPr>
        <p:txBody>
          <a:bodyPr>
            <a:normAutofit/>
          </a:bodyPr>
          <a:lstStyle>
            <a:lvl1pPr marL="0" indent="0" algn="ctr">
              <a:buNone/>
              <a:defRPr sz="22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Ime</a:t>
            </a:r>
            <a:r>
              <a:rPr lang="en-US" dirty="0" smtClean="0"/>
              <a:t> </a:t>
            </a:r>
            <a:r>
              <a:rPr lang="en-US" dirty="0" err="1" smtClean="0"/>
              <a:t>i</a:t>
            </a:r>
            <a:r>
              <a:rPr lang="en-US" dirty="0" smtClean="0"/>
              <a:t> </a:t>
            </a:r>
            <a:r>
              <a:rPr lang="en-US" dirty="0" err="1" smtClean="0"/>
              <a:t>prezime</a:t>
            </a:r>
            <a:r>
              <a:rPr lang="en-US" dirty="0" smtClean="0"/>
              <a:t>, University of Belgrade (Click to edit subtitle style)</a:t>
            </a:r>
            <a:endParaRPr lang="en-US" dirty="0"/>
          </a:p>
        </p:txBody>
      </p:sp>
      <p:sp>
        <p:nvSpPr>
          <p:cNvPr id="8" name="Content Placeholder 7"/>
          <p:cNvSpPr>
            <a:spLocks noGrp="1"/>
          </p:cNvSpPr>
          <p:nvPr>
            <p:ph sz="quarter" idx="10" hasCustomPrompt="1"/>
          </p:nvPr>
        </p:nvSpPr>
        <p:spPr>
          <a:xfrm>
            <a:off x="1828800" y="4419600"/>
            <a:ext cx="5486400" cy="533400"/>
          </a:xfrm>
        </p:spPr>
        <p:txBody>
          <a:bodyPr>
            <a:normAutofit/>
          </a:bodyPr>
          <a:lstStyle>
            <a:lvl1pPr algn="ctr">
              <a:buNone/>
              <a:defRPr sz="2200" baseline="0"/>
            </a:lvl1pPr>
          </a:lstStyle>
          <a:p>
            <a:r>
              <a:rPr lang="en-US" dirty="0" err="1" smtClean="0"/>
              <a:t>Doga</a:t>
            </a:r>
            <a:r>
              <a:rPr lang="sr-Latn-CS" dirty="0" smtClean="0"/>
              <a:t>đ</a:t>
            </a:r>
            <a:r>
              <a:rPr lang="en-US" dirty="0" err="1" smtClean="0"/>
              <a:t>aj</a:t>
            </a:r>
            <a:r>
              <a:rPr lang="en-US" dirty="0" smtClean="0"/>
              <a:t>, Datum </a:t>
            </a:r>
            <a:r>
              <a:rPr lang="en-US" dirty="0" err="1" smtClean="0"/>
              <a:t>odr</a:t>
            </a:r>
            <a:r>
              <a:rPr lang="sr-Latn-CS" dirty="0" smtClean="0"/>
              <a:t>žavanja</a:t>
            </a:r>
          </a:p>
          <a:p>
            <a:r>
              <a:rPr lang="en-US" dirty="0" smtClean="0"/>
              <a:t>(Click to edit subtitle style)</a:t>
            </a:r>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04" y="980728"/>
            <a:ext cx="936104" cy="657948"/>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24328" y="1052736"/>
            <a:ext cx="1362075" cy="28575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8EC43-D87A-4E40-AB31-8F5B994BE448}" type="datetimeFigureOut">
              <a:rPr lang="en-US" smtClean="0"/>
              <a:pPr/>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391DE-D270-4975-84BA-309605848E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8EC43-D87A-4E40-AB31-8F5B994BE448}" type="datetimeFigureOut">
              <a:rPr lang="en-US" smtClean="0"/>
              <a:pPr/>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391DE-D270-4975-84BA-309605848E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8800" y="-152400"/>
            <a:ext cx="5623520" cy="990600"/>
          </a:xfrm>
        </p:spPr>
        <p:txBody>
          <a:bodyPr/>
          <a:lstStyle>
            <a:lvl1pPr algn="r">
              <a:defRPr sz="2400" b="1" spc="100" baseline="0">
                <a:solidFill>
                  <a:schemeClr val="bg1"/>
                </a:solidFill>
              </a:defRPr>
            </a:lvl1pPr>
          </a:lstStyle>
          <a:p>
            <a:r>
              <a:rPr lang="en-US" dirty="0" err="1" smtClean="0"/>
              <a:t>Naslov</a:t>
            </a:r>
            <a:r>
              <a:rPr lang="en-US" dirty="0" smtClean="0"/>
              <a:t> </a:t>
            </a:r>
            <a:r>
              <a:rPr lang="en-US" dirty="0" err="1" smtClean="0"/>
              <a:t>na</a:t>
            </a:r>
            <a:r>
              <a:rPr lang="en-US" dirty="0" smtClean="0"/>
              <a:t> </a:t>
            </a:r>
            <a:r>
              <a:rPr lang="en-US" dirty="0" err="1" smtClean="0"/>
              <a:t>slajdu</a:t>
            </a:r>
            <a:r>
              <a:rPr lang="en-US" dirty="0" smtClean="0"/>
              <a:t> </a:t>
            </a:r>
            <a:r>
              <a:rPr lang="sr-Latn-CS" dirty="0" smtClean="0"/>
              <a:t>(</a:t>
            </a:r>
            <a:r>
              <a:rPr lang="en-US" dirty="0" smtClean="0"/>
              <a:t>Click to edit style</a:t>
            </a:r>
            <a:r>
              <a:rPr lang="sr-Latn-CS" dirty="0" smtClean="0"/>
              <a:t>)</a:t>
            </a:r>
            <a:endParaRPr lang="en-US" dirty="0"/>
          </a:p>
        </p:txBody>
      </p:sp>
      <p:sp>
        <p:nvSpPr>
          <p:cNvPr id="3" name="Content Placeholder 2"/>
          <p:cNvSpPr>
            <a:spLocks noGrp="1"/>
          </p:cNvSpPr>
          <p:nvPr>
            <p:ph idx="1" hasCustomPrompt="1"/>
          </p:nvPr>
        </p:nvSpPr>
        <p:spPr>
          <a:xfrm>
            <a:off x="457200" y="1219200"/>
            <a:ext cx="8229600" cy="4906963"/>
          </a:xfrm>
        </p:spPr>
        <p:txBody>
          <a:bodyPr>
            <a:normAutofit/>
          </a:bodyPr>
          <a:lstStyle>
            <a:lvl1pPr>
              <a:buClr>
                <a:srgbClr val="002060"/>
              </a:buClr>
              <a:buSzPct val="125000"/>
              <a:buFont typeface="Arial" pitchFamily="34" charset="0"/>
              <a:buChar char="●"/>
              <a:defRPr sz="1800">
                <a:solidFill>
                  <a:srgbClr val="002060"/>
                </a:solidFill>
              </a:defRPr>
            </a:lvl1pPr>
            <a:lvl2pPr>
              <a:buClr>
                <a:srgbClr val="002060"/>
              </a:buClr>
              <a:buSzPct val="100000"/>
              <a:buFont typeface="Arial" pitchFamily="34" charset="0"/>
              <a:buChar char="●"/>
              <a:defRPr sz="1800" baseline="0">
                <a:solidFill>
                  <a:srgbClr val="002060"/>
                </a:solidFill>
              </a:defRPr>
            </a:lvl2pPr>
            <a:lvl3pPr>
              <a:buClr>
                <a:srgbClr val="002060"/>
              </a:buClr>
              <a:buSzPct val="100000"/>
              <a:buFont typeface="Arial" pitchFamily="34" charset="0"/>
              <a:buChar char="–"/>
              <a:defRPr sz="1800">
                <a:solidFill>
                  <a:srgbClr val="002060"/>
                </a:solidFill>
              </a:defRPr>
            </a:lvl3pPr>
            <a:lvl4pPr>
              <a:buClr>
                <a:srgbClr val="002060"/>
              </a:buClr>
              <a:buSzPct val="80000"/>
              <a:defRPr sz="1800" i="1">
                <a:solidFill>
                  <a:srgbClr val="002060"/>
                </a:solidFill>
              </a:defRPr>
            </a:lvl4pPr>
            <a:lvl5pPr>
              <a:buClr>
                <a:srgbClr val="002060"/>
              </a:buClr>
              <a:buSzPct val="80000"/>
              <a:buFont typeface="Arial" pitchFamily="34" charset="0"/>
              <a:buChar char="–"/>
              <a:defRPr sz="1800" i="1">
                <a:solidFill>
                  <a:srgbClr val="002060"/>
                </a:solidFill>
              </a:defRPr>
            </a:lvl5pPr>
          </a:lstStyle>
          <a:p>
            <a:pPr lvl="0"/>
            <a:r>
              <a:rPr lang="en-US" dirty="0" smtClean="0"/>
              <a:t>Click to edit text styles  </a:t>
            </a:r>
          </a:p>
          <a:p>
            <a:pPr lvl="1"/>
            <a:r>
              <a:rPr lang="en-US" dirty="0" smtClean="0"/>
              <a:t>Click to edit Second level</a:t>
            </a:r>
          </a:p>
          <a:p>
            <a:pPr lvl="2"/>
            <a:r>
              <a:rPr lang="en-US" dirty="0" smtClean="0"/>
              <a:t>Click to edit Third level</a:t>
            </a:r>
          </a:p>
          <a:p>
            <a:pPr lvl="3"/>
            <a:r>
              <a:rPr lang="en-US" dirty="0" smtClean="0"/>
              <a:t>Click to edit Fourth level</a:t>
            </a:r>
          </a:p>
          <a:p>
            <a:pPr lvl="4"/>
            <a:r>
              <a:rPr lang="en-US" dirty="0" smtClean="0"/>
              <a:t>Fifth 5 level</a:t>
            </a:r>
            <a:endParaRPr lang="en-US" dirty="0"/>
          </a:p>
        </p:txBody>
      </p:sp>
      <p:sp>
        <p:nvSpPr>
          <p:cNvPr id="6" name="Slide Number Placeholder 5"/>
          <p:cNvSpPr>
            <a:spLocks noGrp="1"/>
          </p:cNvSpPr>
          <p:nvPr>
            <p:ph type="sldNum" sz="quarter" idx="12"/>
          </p:nvPr>
        </p:nvSpPr>
        <p:spPr>
          <a:xfrm>
            <a:off x="457200" y="6553200"/>
            <a:ext cx="2133600" cy="304800"/>
          </a:xfrm>
        </p:spPr>
        <p:txBody>
          <a:bodyPr/>
          <a:lstStyle>
            <a:lvl1pPr>
              <a:defRPr>
                <a:solidFill>
                  <a:schemeClr val="bg1"/>
                </a:solidFill>
              </a:defRPr>
            </a:lvl1pPr>
          </a:lstStyle>
          <a:p>
            <a:pPr algn="l"/>
            <a:fld id="{B4B93ABD-C40B-4671-B0B0-74E7CEFE2D49}" type="slidenum">
              <a:rPr lang="en-US" smtClean="0"/>
              <a:pPr algn="l"/>
              <a:t>‹#›</a:t>
            </a:fld>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04" y="5796676"/>
            <a:ext cx="936104" cy="657948"/>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74421" y="6023570"/>
            <a:ext cx="1362075" cy="28575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58EC43-D87A-4E40-AB31-8F5B994BE448}" type="datetimeFigureOut">
              <a:rPr lang="en-US" smtClean="0"/>
              <a:pPr/>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391DE-D270-4975-84BA-309605848E0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58EC43-D87A-4E40-AB31-8F5B994BE448}" type="datetimeFigureOut">
              <a:rPr lang="en-US" smtClean="0"/>
              <a:pPr/>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391DE-D270-4975-84BA-309605848E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58EC43-D87A-4E40-AB31-8F5B994BE448}" type="datetimeFigureOut">
              <a:rPr lang="en-US" smtClean="0"/>
              <a:pPr/>
              <a:t>10/17/2018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9391DE-D270-4975-84BA-309605848E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58EC43-D87A-4E40-AB31-8F5B994BE448}" type="datetimeFigureOut">
              <a:rPr lang="en-US" smtClean="0"/>
              <a:pPr/>
              <a:t>10/17/2018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9391DE-D270-4975-84BA-309605848E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8EC43-D87A-4E40-AB31-8F5B994BE448}" type="datetimeFigureOut">
              <a:rPr lang="en-US" smtClean="0"/>
              <a:pPr/>
              <a:t>10/17/2018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9391DE-D270-4975-84BA-309605848E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58EC43-D87A-4E40-AB31-8F5B994BE448}" type="datetimeFigureOut">
              <a:rPr lang="en-US" smtClean="0"/>
              <a:pPr/>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391DE-D270-4975-84BA-309605848E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58EC43-D87A-4E40-AB31-8F5B994BE448}" type="datetimeFigureOut">
              <a:rPr lang="en-US" smtClean="0"/>
              <a:pPr/>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391DE-D270-4975-84BA-309605848E0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58EC43-D87A-4E40-AB31-8F5B994BE448}" type="datetimeFigureOut">
              <a:rPr lang="en-US" smtClean="0"/>
              <a:pPr/>
              <a:t>10/17/2018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391DE-D270-4975-84BA-309605848E0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nardus.mpn.gov.r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orcid.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idx="4294967295"/>
          </p:nvPr>
        </p:nvSpPr>
        <p:spPr>
          <a:xfrm>
            <a:off x="323528" y="1844824"/>
            <a:ext cx="8820472" cy="2232248"/>
          </a:xfrm>
        </p:spPr>
        <p:txBody>
          <a:bodyPr>
            <a:normAutofit fontScale="90000"/>
          </a:bodyPr>
          <a:lstStyle/>
          <a:p>
            <a:r>
              <a:rPr lang="sr-Latn-RS" dirty="0" smtClean="0"/>
              <a:t/>
            </a:r>
            <a:br>
              <a:rPr lang="sr-Latn-RS" dirty="0" smtClean="0"/>
            </a:br>
            <a:r>
              <a:rPr lang="ru-RU" sz="4000" dirty="0">
                <a:solidFill>
                  <a:schemeClr val="tx2">
                    <a:lumMod val="75000"/>
                  </a:schemeClr>
                </a:solidFill>
              </a:rPr>
              <a:t>Национална платформа отворене науке - нови задаци и </a:t>
            </a:r>
            <a:r>
              <a:rPr lang="ru-RU" sz="4000" dirty="0" smtClean="0">
                <a:solidFill>
                  <a:schemeClr val="tx2">
                    <a:lumMod val="75000"/>
                  </a:schemeClr>
                </a:solidFill>
              </a:rPr>
              <a:t>изазови</a:t>
            </a:r>
            <a:r>
              <a:rPr lang="en-US" sz="4000" dirty="0" smtClean="0">
                <a:solidFill>
                  <a:schemeClr val="tx2">
                    <a:lumMod val="75000"/>
                  </a:schemeClr>
                </a:solidFill>
              </a:rPr>
              <a:t/>
            </a:r>
            <a:br>
              <a:rPr lang="en-US" sz="4000" dirty="0" smtClean="0">
                <a:solidFill>
                  <a:schemeClr val="tx2">
                    <a:lumMod val="75000"/>
                  </a:schemeClr>
                </a:solidFill>
              </a:rPr>
            </a:br>
            <a:r>
              <a:rPr lang="en-US" dirty="0" smtClean="0"/>
              <a:t/>
            </a:r>
            <a:br>
              <a:rPr lang="en-US" dirty="0" smtClean="0"/>
            </a:br>
            <a:r>
              <a:rPr lang="en-US" sz="3100" dirty="0">
                <a:solidFill>
                  <a:schemeClr val="tx2">
                    <a:lumMod val="75000"/>
                  </a:schemeClr>
                </a:solidFill>
              </a:rPr>
              <a:t>National </a:t>
            </a:r>
            <a:r>
              <a:rPr lang="en-US" sz="3100" dirty="0" smtClean="0">
                <a:solidFill>
                  <a:schemeClr val="tx2">
                    <a:lumMod val="75000"/>
                  </a:schemeClr>
                </a:solidFill>
              </a:rPr>
              <a:t>Open Science Platform :</a:t>
            </a:r>
            <a:br>
              <a:rPr lang="en-US" sz="3100" dirty="0" smtClean="0">
                <a:solidFill>
                  <a:schemeClr val="tx2">
                    <a:lumMod val="75000"/>
                  </a:schemeClr>
                </a:solidFill>
              </a:rPr>
            </a:br>
            <a:r>
              <a:rPr lang="en-US" sz="3100" dirty="0" smtClean="0">
                <a:solidFill>
                  <a:schemeClr val="tx2">
                    <a:lumMod val="75000"/>
                  </a:schemeClr>
                </a:solidFill>
              </a:rPr>
              <a:t>New Tasks </a:t>
            </a:r>
            <a:r>
              <a:rPr lang="en-US" sz="3100" dirty="0">
                <a:solidFill>
                  <a:schemeClr val="tx2">
                    <a:lumMod val="75000"/>
                  </a:schemeClr>
                </a:solidFill>
              </a:rPr>
              <a:t>and C</a:t>
            </a:r>
            <a:r>
              <a:rPr lang="en-US" sz="3100" dirty="0" smtClean="0">
                <a:solidFill>
                  <a:schemeClr val="tx2">
                    <a:lumMod val="75000"/>
                  </a:schemeClr>
                </a:solidFill>
              </a:rPr>
              <a:t>hallenges</a:t>
            </a:r>
            <a:r>
              <a:rPr lang="en-US" dirty="0" smtClean="0">
                <a:solidFill>
                  <a:schemeClr val="tx2">
                    <a:lumMod val="75000"/>
                  </a:schemeClr>
                </a:solidFill>
              </a:rPr>
              <a:t/>
            </a:r>
            <a:br>
              <a:rPr lang="en-US" dirty="0" smtClean="0">
                <a:solidFill>
                  <a:schemeClr val="tx2">
                    <a:lumMod val="75000"/>
                  </a:schemeClr>
                </a:solidFill>
              </a:rPr>
            </a:br>
            <a:endParaRPr lang="en-US" dirty="0">
              <a:solidFill>
                <a:schemeClr val="tx2">
                  <a:lumMod val="75000"/>
                </a:schemeClr>
              </a:solidFill>
            </a:endParaRPr>
          </a:p>
        </p:txBody>
      </p:sp>
      <p:sp>
        <p:nvSpPr>
          <p:cNvPr id="8" name="Subtitle 7"/>
          <p:cNvSpPr>
            <a:spLocks noGrp="1"/>
          </p:cNvSpPr>
          <p:nvPr>
            <p:ph type="subTitle" idx="1"/>
          </p:nvPr>
        </p:nvSpPr>
        <p:spPr>
          <a:xfrm>
            <a:off x="2123728" y="5013176"/>
            <a:ext cx="5486400" cy="864096"/>
          </a:xfrm>
        </p:spPr>
        <p:txBody>
          <a:bodyPr>
            <a:normAutofit/>
          </a:bodyPr>
          <a:lstStyle/>
          <a:p>
            <a:r>
              <a:rPr lang="en-US" sz="1800" dirty="0" err="1" smtClean="0">
                <a:solidFill>
                  <a:schemeClr val="tx2">
                    <a:lumMod val="75000"/>
                  </a:schemeClr>
                </a:solidFill>
              </a:rPr>
              <a:t>Biljana</a:t>
            </a:r>
            <a:r>
              <a:rPr lang="en-US" sz="1800" dirty="0" smtClean="0">
                <a:solidFill>
                  <a:schemeClr val="tx2">
                    <a:lumMod val="75000"/>
                  </a:schemeClr>
                </a:solidFill>
              </a:rPr>
              <a:t> </a:t>
            </a:r>
            <a:r>
              <a:rPr lang="en-US" sz="1800" dirty="0" err="1" smtClean="0">
                <a:solidFill>
                  <a:schemeClr val="tx2">
                    <a:lumMod val="75000"/>
                  </a:schemeClr>
                </a:solidFill>
              </a:rPr>
              <a:t>Kosanovi</a:t>
            </a:r>
            <a:r>
              <a:rPr lang="sr-Latn-RS" sz="1800" dirty="0" smtClean="0">
                <a:solidFill>
                  <a:schemeClr val="tx2">
                    <a:lumMod val="75000"/>
                  </a:schemeClr>
                </a:solidFill>
              </a:rPr>
              <a:t>ć</a:t>
            </a:r>
          </a:p>
          <a:p>
            <a:r>
              <a:rPr lang="sr-Latn-RS" sz="1800" dirty="0" err="1" smtClean="0">
                <a:solidFill>
                  <a:schemeClr val="tx2">
                    <a:lumMod val="75000"/>
                  </a:schemeClr>
                </a:solidFill>
              </a:rPr>
              <a:t>Univer</a:t>
            </a:r>
            <a:r>
              <a:rPr lang="en-US" sz="1800" dirty="0" err="1" smtClean="0">
                <a:solidFill>
                  <a:schemeClr val="tx2">
                    <a:lumMod val="75000"/>
                  </a:schemeClr>
                </a:solidFill>
              </a:rPr>
              <a:t>sity</a:t>
            </a:r>
            <a:r>
              <a:rPr lang="en-US" sz="1800" dirty="0" smtClean="0">
                <a:solidFill>
                  <a:schemeClr val="tx2">
                    <a:lumMod val="75000"/>
                  </a:schemeClr>
                </a:solidFill>
              </a:rPr>
              <a:t> of </a:t>
            </a:r>
            <a:r>
              <a:rPr lang="sr-Latn-RS" sz="1800" dirty="0" smtClean="0">
                <a:solidFill>
                  <a:schemeClr val="tx2">
                    <a:lumMod val="75000"/>
                  </a:schemeClr>
                </a:solidFill>
              </a:rPr>
              <a:t>Be</a:t>
            </a:r>
            <a:r>
              <a:rPr lang="en-US" sz="1800" dirty="0" err="1" smtClean="0">
                <a:solidFill>
                  <a:schemeClr val="tx2">
                    <a:lumMod val="75000"/>
                  </a:schemeClr>
                </a:solidFill>
              </a:rPr>
              <a:t>lgrade</a:t>
            </a:r>
            <a:r>
              <a:rPr lang="sr-Latn-RS" sz="1800" dirty="0" smtClean="0">
                <a:solidFill>
                  <a:schemeClr val="tx2">
                    <a:lumMod val="75000"/>
                  </a:schemeClr>
                </a:solidFill>
              </a:rPr>
              <a:t> – RCUB</a:t>
            </a:r>
          </a:p>
          <a:p>
            <a:endParaRPr lang="sr-Latn-RS" dirty="0">
              <a:solidFill>
                <a:schemeClr val="tx2">
                  <a:lumMod val="75000"/>
                </a:schemeClr>
              </a:solidFill>
            </a:endParaRPr>
          </a:p>
          <a:p>
            <a:endParaRPr lang="sr-Latn-RS" dirty="0" smtClean="0">
              <a:solidFill>
                <a:schemeClr val="tx2">
                  <a:lumMod val="75000"/>
                </a:schemeClr>
              </a:solidFill>
            </a:endParaRPr>
          </a:p>
          <a:p>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algn="ctr"/>
            <a:r>
              <a:rPr lang="en-US" dirty="0" smtClean="0"/>
              <a:t>Legal Matters</a:t>
            </a:r>
            <a:endParaRPr lang="en-US" dirty="0"/>
          </a:p>
        </p:txBody>
      </p:sp>
      <p:sp>
        <p:nvSpPr>
          <p:cNvPr id="10" name="Slide Number Placeholder 9"/>
          <p:cNvSpPr>
            <a:spLocks noGrp="1"/>
          </p:cNvSpPr>
          <p:nvPr>
            <p:ph type="sldNum" sz="quarter" idx="12"/>
          </p:nvPr>
        </p:nvSpPr>
        <p:spPr/>
        <p:txBody>
          <a:bodyPr/>
          <a:lstStyle/>
          <a:p>
            <a:pPr algn="l"/>
            <a:fld id="{B4B93ABD-C40B-4671-B0B0-74E7CEFE2D49}" type="slidenum">
              <a:rPr lang="en-US" smtClean="0"/>
              <a:pPr algn="l"/>
              <a:t>10</a:t>
            </a:fld>
            <a:endParaRPr lang="en-US" dirty="0"/>
          </a:p>
        </p:txBody>
      </p:sp>
      <p:grpSp>
        <p:nvGrpSpPr>
          <p:cNvPr id="6" name="Group 6"/>
          <p:cNvGrpSpPr>
            <a:grpSpLocks/>
          </p:cNvGrpSpPr>
          <p:nvPr/>
        </p:nvGrpSpPr>
        <p:grpSpPr bwMode="auto">
          <a:xfrm>
            <a:off x="179512" y="718592"/>
            <a:ext cx="838200" cy="838200"/>
            <a:chOff x="5257800" y="1295400"/>
            <a:chExt cx="3200400" cy="3048000"/>
          </a:xfrm>
        </p:grpSpPr>
        <p:sp>
          <p:nvSpPr>
            <p:cNvPr id="7" name="Oval 6"/>
            <p:cNvSpPr/>
            <p:nvPr/>
          </p:nvSpPr>
          <p:spPr bwMode="auto">
            <a:xfrm>
              <a:off x="5257800" y="1295400"/>
              <a:ext cx="3200400" cy="3048000"/>
            </a:xfrm>
            <a:prstGeom prst="ellipse">
              <a:avLst/>
            </a:prstGeom>
            <a:solidFill>
              <a:schemeClr val="accent6">
                <a:lumMod val="40000"/>
                <a:lumOff val="60000"/>
                <a:alpha val="39000"/>
              </a:schemeClr>
            </a:solidFill>
            <a:ln w="9525" cap="flat" cmpd="sng" algn="ctr">
              <a:solidFill>
                <a:schemeClr val="accent6">
                  <a:lumMod val="60000"/>
                  <a:lumOff val="40000"/>
                </a:schemeClr>
              </a:solidFill>
              <a:prstDash val="solid"/>
              <a:round/>
              <a:headEnd type="none" w="med" len="med"/>
              <a:tailEnd type="none" w="med" len="med"/>
            </a:ln>
            <a:effectLst/>
          </p:spPr>
          <p:txBody>
            <a:bodyPr/>
            <a:lstStyle/>
            <a:p>
              <a:pPr>
                <a:defRPr/>
              </a:pPr>
              <a:endParaRPr lang="en-US"/>
            </a:p>
          </p:txBody>
        </p:sp>
        <p:pic>
          <p:nvPicPr>
            <p:cNvPr id="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247900"/>
              <a:ext cx="27432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9" name="Rectangle 3"/>
          <p:cNvSpPr txBox="1">
            <a:spLocks noChangeArrowheads="1"/>
          </p:cNvSpPr>
          <p:nvPr/>
        </p:nvSpPr>
        <p:spPr>
          <a:xfrm>
            <a:off x="762000" y="1306456"/>
            <a:ext cx="8274496" cy="4930855"/>
          </a:xfrm>
          <a:prstGeom prst="rect">
            <a:avLst/>
          </a:prstGeom>
        </p:spPr>
        <p:txBody>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2400">
                <a:solidFill>
                  <a:srgbClr val="336699"/>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rgbClr val="336699"/>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rgbClr val="336699"/>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tx1"/>
              </a:buClr>
              <a:buChar char="–"/>
              <a:defRPr sz="2400">
                <a:solidFill>
                  <a:srgbClr val="336699"/>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400">
                <a:solidFill>
                  <a:srgbClr val="336699"/>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400">
                <a:solidFill>
                  <a:srgbClr val="336699"/>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400">
                <a:solidFill>
                  <a:srgbClr val="336699"/>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400">
                <a:solidFill>
                  <a:srgbClr val="336699"/>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400">
                <a:solidFill>
                  <a:srgbClr val="336699"/>
                </a:solidFill>
                <a:effectLst>
                  <a:outerShdw blurRad="38100" dist="38100" dir="2700000" algn="tl">
                    <a:srgbClr val="C0C0C0"/>
                  </a:outerShdw>
                </a:effectLst>
                <a:latin typeface="+mn-lt"/>
              </a:defRPr>
            </a:lvl9pPr>
          </a:lstStyle>
          <a:p>
            <a:pPr marL="0" indent="0" eaLnBrk="1" hangingPunct="1">
              <a:buClr>
                <a:srgbClr val="336699"/>
              </a:buClr>
              <a:buNone/>
              <a:defRPr/>
            </a:pPr>
            <a:r>
              <a:rPr lang="en-US" altLang="sr-Latn-RS" sz="2800" kern="0" dirty="0" smtClean="0">
                <a:solidFill>
                  <a:srgbClr val="002060"/>
                </a:solidFill>
                <a:effectLst/>
              </a:rPr>
              <a:t>Article </a:t>
            </a:r>
            <a:r>
              <a:rPr lang="vi-VN" altLang="sr-Latn-RS" sz="2800" kern="0" dirty="0" smtClean="0">
                <a:solidFill>
                  <a:srgbClr val="002060"/>
                </a:solidFill>
                <a:effectLst/>
              </a:rPr>
              <a:t>29.2 </a:t>
            </a:r>
            <a:r>
              <a:rPr lang="vi-VN" altLang="sr-Latn-RS" sz="2800" kern="0" dirty="0">
                <a:solidFill>
                  <a:srgbClr val="002060"/>
                </a:solidFill>
                <a:effectLst/>
              </a:rPr>
              <a:t>– </a:t>
            </a:r>
            <a:r>
              <a:rPr lang="en-US" altLang="sr-Latn-RS" sz="2800" kern="0" dirty="0" smtClean="0">
                <a:solidFill>
                  <a:srgbClr val="002060"/>
                </a:solidFill>
                <a:effectLst/>
              </a:rPr>
              <a:t>Acknowledge project funding</a:t>
            </a:r>
            <a:endParaRPr lang="vi-VN" altLang="sr-Latn-RS" sz="2800" kern="0" dirty="0">
              <a:solidFill>
                <a:srgbClr val="002060"/>
              </a:solidFill>
              <a:effectLst/>
            </a:endParaRPr>
          </a:p>
          <a:p>
            <a:pPr eaLnBrk="1" hangingPunct="1">
              <a:buClr>
                <a:srgbClr val="336699"/>
              </a:buClr>
              <a:buFont typeface="Arial" panose="020B0604020202020204" pitchFamily="34" charset="0"/>
              <a:buChar char="•"/>
              <a:defRPr/>
            </a:pPr>
            <a:r>
              <a:rPr lang="vi-VN" altLang="sr-Latn-RS" sz="2800" i="1" kern="0" dirty="0">
                <a:solidFill>
                  <a:srgbClr val="002060"/>
                </a:solidFill>
                <a:effectLst/>
              </a:rPr>
              <a:t>This project has received funding from the [</a:t>
            </a:r>
            <a:r>
              <a:rPr lang="vi-VN" altLang="sr-Latn-RS" sz="2800" i="1" kern="0" dirty="0">
                <a:solidFill>
                  <a:srgbClr val="FF0000"/>
                </a:solidFill>
                <a:effectLst/>
              </a:rPr>
              <a:t>European Union’s Horizon 2020 research and innovation programme</a:t>
            </a:r>
            <a:r>
              <a:rPr lang="vi-VN" altLang="sr-Latn-RS" sz="2800" i="1" kern="0" dirty="0">
                <a:solidFill>
                  <a:srgbClr val="002060"/>
                </a:solidFill>
                <a:effectLst/>
              </a:rPr>
              <a:t>] under grant agreement No [</a:t>
            </a:r>
            <a:r>
              <a:rPr lang="vi-VN" altLang="sr-Latn-RS" sz="2800" i="1" kern="0" dirty="0">
                <a:solidFill>
                  <a:srgbClr val="FF0000"/>
                </a:solidFill>
                <a:effectLst/>
              </a:rPr>
              <a:t>Number</a:t>
            </a:r>
            <a:r>
              <a:rPr lang="vi-VN" altLang="sr-Latn-RS" sz="2800" i="1" kern="0" dirty="0">
                <a:solidFill>
                  <a:srgbClr val="002060"/>
                </a:solidFill>
                <a:effectLst/>
              </a:rPr>
              <a:t>]</a:t>
            </a:r>
          </a:p>
          <a:p>
            <a:pPr eaLnBrk="1" hangingPunct="1">
              <a:buClr>
                <a:srgbClr val="336699"/>
              </a:buClr>
              <a:buFont typeface="Arial" panose="020B0604020202020204" pitchFamily="34" charset="0"/>
              <a:buChar char="•"/>
              <a:defRPr/>
            </a:pPr>
            <a:r>
              <a:rPr lang="vi-VN" altLang="sr-Latn-RS" sz="2800" kern="0" dirty="0" smtClean="0">
                <a:solidFill>
                  <a:srgbClr val="002060"/>
                </a:solidFill>
                <a:effectLst/>
              </a:rPr>
              <a:t>da</a:t>
            </a:r>
            <a:r>
              <a:rPr lang="en-US" altLang="sr-Latn-RS" sz="2800" kern="0" dirty="0" err="1" smtClean="0">
                <a:solidFill>
                  <a:srgbClr val="002060"/>
                </a:solidFill>
                <a:effectLst/>
              </a:rPr>
              <a:t>te</a:t>
            </a:r>
            <a:r>
              <a:rPr lang="en-US" altLang="sr-Latn-RS" sz="2800" kern="0" dirty="0" smtClean="0">
                <a:solidFill>
                  <a:srgbClr val="002060"/>
                </a:solidFill>
                <a:effectLst/>
              </a:rPr>
              <a:t> of release in open access</a:t>
            </a:r>
            <a:endParaRPr lang="vi-VN" altLang="sr-Latn-RS" sz="2800" kern="0" dirty="0">
              <a:solidFill>
                <a:srgbClr val="002060"/>
              </a:solidFill>
              <a:effectLst/>
            </a:endParaRPr>
          </a:p>
          <a:p>
            <a:pPr eaLnBrk="1" hangingPunct="1">
              <a:buClr>
                <a:srgbClr val="336699"/>
              </a:buClr>
              <a:buFont typeface="Arial" panose="020B0604020202020204" pitchFamily="34" charset="0"/>
              <a:buChar char="•"/>
              <a:defRPr/>
            </a:pPr>
            <a:r>
              <a:rPr lang="en-US" altLang="sr-Latn-RS" sz="2800" kern="0" dirty="0" smtClean="0">
                <a:solidFill>
                  <a:srgbClr val="002060"/>
                </a:solidFill>
                <a:effectLst/>
              </a:rPr>
              <a:t>persistent identifier</a:t>
            </a:r>
            <a:r>
              <a:rPr lang="vi-VN" altLang="sr-Latn-RS" sz="2800" kern="0" dirty="0" smtClean="0">
                <a:solidFill>
                  <a:srgbClr val="002060"/>
                </a:solidFill>
                <a:effectLst/>
              </a:rPr>
              <a:t> </a:t>
            </a:r>
            <a:r>
              <a:rPr lang="vi-VN" altLang="sr-Latn-RS" sz="2800" kern="0" dirty="0">
                <a:solidFill>
                  <a:srgbClr val="002060"/>
                </a:solidFill>
                <a:effectLst/>
              </a:rPr>
              <a:t>(DOI, URI, ...)</a:t>
            </a:r>
          </a:p>
          <a:p>
            <a:pPr marL="0" indent="0" eaLnBrk="1" hangingPunct="1">
              <a:buClr>
                <a:srgbClr val="336699"/>
              </a:buClr>
              <a:buNone/>
              <a:defRPr/>
            </a:pPr>
            <a:r>
              <a:rPr lang="en-US" altLang="sr-Latn-RS" sz="2800" kern="0" dirty="0">
                <a:solidFill>
                  <a:srgbClr val="002060"/>
                </a:solidFill>
                <a:effectLst/>
              </a:rPr>
              <a:t>Article</a:t>
            </a:r>
            <a:r>
              <a:rPr lang="vi-VN" altLang="sr-Latn-RS" sz="2800" kern="0" dirty="0">
                <a:solidFill>
                  <a:srgbClr val="002060"/>
                </a:solidFill>
                <a:effectLst/>
              </a:rPr>
              <a:t> 6.2.D.3</a:t>
            </a:r>
          </a:p>
          <a:p>
            <a:pPr lvl="1" eaLnBrk="1" hangingPunct="1">
              <a:buClr>
                <a:srgbClr val="336699"/>
              </a:buClr>
              <a:buFont typeface="Arial" panose="020B0604020202020204" pitchFamily="34" charset="0"/>
              <a:buChar char="•"/>
              <a:defRPr/>
            </a:pPr>
            <a:r>
              <a:rPr lang="vi-VN" altLang="sr-Latn-RS" sz="2800" kern="0" dirty="0">
                <a:solidFill>
                  <a:srgbClr val="002060"/>
                </a:solidFill>
                <a:effectLst/>
              </a:rPr>
              <a:t>direct costs (</a:t>
            </a:r>
            <a:r>
              <a:rPr lang="vi-VN" altLang="sr-Latn-RS" sz="2800" i="1" kern="0" dirty="0">
                <a:solidFill>
                  <a:srgbClr val="FF0000"/>
                </a:solidFill>
                <a:effectLst/>
              </a:rPr>
              <a:t>DISSEMINATION OF RESULTS</a:t>
            </a:r>
            <a:r>
              <a:rPr lang="vi-VN" altLang="sr-Latn-RS" sz="2800" kern="0" dirty="0">
                <a:solidFill>
                  <a:srgbClr val="002060"/>
                </a:solidFill>
                <a:effectLst/>
              </a:rPr>
              <a:t>)</a:t>
            </a:r>
            <a:endParaRPr lang="en-US" altLang="sr-Latn-RS" sz="2800" kern="0" dirty="0">
              <a:solidFill>
                <a:srgbClr val="002060"/>
              </a:solidFill>
              <a:effectLst/>
            </a:endParaRPr>
          </a:p>
          <a:p>
            <a:pPr marL="0" indent="0" eaLnBrk="1" hangingPunct="1">
              <a:buClr>
                <a:srgbClr val="336699"/>
              </a:buClr>
              <a:buFont typeface="Wingdings" pitchFamily="2" charset="2"/>
              <a:buNone/>
              <a:defRPr/>
            </a:pPr>
            <a:endParaRPr lang="sr-Latn-RS" altLang="sr-Latn-RS" sz="2800" b="1" kern="0" dirty="0" smtClean="0">
              <a:solidFill>
                <a:srgbClr val="990033"/>
              </a:solidFill>
            </a:endParaRPr>
          </a:p>
        </p:txBody>
      </p:sp>
    </p:spTree>
    <p:extLst>
      <p:ext uri="{BB962C8B-B14F-4D97-AF65-F5344CB8AC3E}">
        <p14:creationId xmlns:p14="http://schemas.microsoft.com/office/powerpoint/2010/main" val="3216917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EC double checking</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t>«Your </a:t>
            </a:r>
            <a:r>
              <a:rPr lang="en-US" sz="2400" dirty="0" err="1"/>
              <a:t>organisation</a:t>
            </a:r>
            <a:r>
              <a:rPr lang="en-US" sz="2400" dirty="0"/>
              <a:t> is involved as coordinator or single beneficiary in Horizon 2020 grants. It appears that in some of these grants your </a:t>
            </a:r>
            <a:r>
              <a:rPr lang="en-US" sz="2400" dirty="0" err="1"/>
              <a:t>organisation</a:t>
            </a:r>
            <a:r>
              <a:rPr lang="en-US" sz="2400" dirty="0"/>
              <a:t> reported peer-reviewed publications that </a:t>
            </a:r>
            <a:r>
              <a:rPr lang="en-US" sz="2400" b="1" dirty="0">
                <a:solidFill>
                  <a:srgbClr val="FF0000"/>
                </a:solidFill>
              </a:rPr>
              <a:t>are not available in open access</a:t>
            </a:r>
            <a:r>
              <a:rPr lang="en-US" sz="2400" dirty="0"/>
              <a:t>. </a:t>
            </a:r>
            <a:endParaRPr lang="en-US" sz="2400" dirty="0" smtClean="0"/>
          </a:p>
          <a:p>
            <a:pPr marL="0" indent="0">
              <a:buNone/>
            </a:pPr>
            <a:endParaRPr lang="en-US" sz="2400" dirty="0"/>
          </a:p>
          <a:p>
            <a:pPr marL="0" indent="0">
              <a:buNone/>
            </a:pPr>
            <a:r>
              <a:rPr lang="en-US" sz="2400" dirty="0"/>
              <a:t>I would like to remind you that your Horizon 2020 grant agreements include an obligation to make all peer-reviewed publications relating to the results of the Horizon 2020 grants available in open access repositories (see grant agreement Article 29.2 and its annotations). If a beneficiary breaches this obligation, </a:t>
            </a:r>
            <a:r>
              <a:rPr lang="en-US" sz="2400" b="1" dirty="0">
                <a:solidFill>
                  <a:srgbClr val="FF0000"/>
                </a:solidFill>
              </a:rPr>
              <a:t>the grant may be reduced </a:t>
            </a:r>
            <a:r>
              <a:rPr lang="en-US" sz="2400" dirty="0"/>
              <a:t>(see Article 43 of the grant agreement).»</a:t>
            </a:r>
          </a:p>
        </p:txBody>
      </p:sp>
    </p:spTree>
    <p:extLst>
      <p:ext uri="{BB962C8B-B14F-4D97-AF65-F5344CB8AC3E}">
        <p14:creationId xmlns:p14="http://schemas.microsoft.com/office/powerpoint/2010/main" val="2788466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Serbian National Platform </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Who participated:</a:t>
            </a:r>
          </a:p>
          <a:p>
            <a:pPr marL="0" indent="0">
              <a:buNone/>
            </a:pPr>
            <a:endParaRPr lang="en-US" sz="2800" dirty="0" smtClean="0"/>
          </a:p>
          <a:p>
            <a:pPr>
              <a:buFont typeface="Arial" panose="020B0604020202020204" pitchFamily="34" charset="0"/>
              <a:buChar char="•"/>
            </a:pPr>
            <a:r>
              <a:rPr lang="en-US" sz="2800" dirty="0" smtClean="0"/>
              <a:t>un-formal working group since 2014</a:t>
            </a:r>
          </a:p>
          <a:p>
            <a:pPr>
              <a:buFont typeface="Arial" panose="020B0604020202020204" pitchFamily="34" charset="0"/>
              <a:buChar char="•"/>
            </a:pPr>
            <a:r>
              <a:rPr lang="en-US" sz="2800" dirty="0" smtClean="0"/>
              <a:t>very formal working group from 2017</a:t>
            </a:r>
          </a:p>
          <a:p>
            <a:pPr marL="0" indent="0">
              <a:buNone/>
            </a:pPr>
            <a:endParaRPr lang="en-US" sz="2800" dirty="0" smtClean="0"/>
          </a:p>
          <a:p>
            <a:pPr marL="0" indent="0">
              <a:buNone/>
            </a:pPr>
            <a:r>
              <a:rPr lang="en-US" sz="2800" dirty="0" smtClean="0"/>
              <a:t>Ministry-</a:t>
            </a:r>
            <a:r>
              <a:rPr lang="en-US" sz="2800" dirty="0" err="1" smtClean="0"/>
              <a:t>MESTD</a:t>
            </a:r>
            <a:r>
              <a:rPr lang="en-US" sz="2800" dirty="0" smtClean="0"/>
              <a:t> (Government) as a funder</a:t>
            </a:r>
          </a:p>
          <a:p>
            <a:pPr marL="0" indent="0">
              <a:buNone/>
            </a:pPr>
            <a:r>
              <a:rPr lang="en-US" sz="2800" dirty="0" smtClean="0"/>
              <a:t>Analysis </a:t>
            </a:r>
            <a:r>
              <a:rPr lang="en-US" sz="2800" dirty="0"/>
              <a:t>of policies in EU </a:t>
            </a:r>
            <a:r>
              <a:rPr lang="en-US" sz="2800" dirty="0" smtClean="0"/>
              <a:t>countries</a:t>
            </a:r>
          </a:p>
          <a:p>
            <a:pPr marL="0" indent="0">
              <a:buNone/>
            </a:pPr>
            <a:r>
              <a:rPr lang="en-US" sz="2800" dirty="0" smtClean="0"/>
              <a:t>Request of researchers involved in </a:t>
            </a:r>
            <a:r>
              <a:rPr lang="en-US" sz="2800" dirty="0" err="1" smtClean="0"/>
              <a:t>H2020</a:t>
            </a:r>
            <a:r>
              <a:rPr lang="en-US" sz="2800" dirty="0" smtClean="0"/>
              <a:t> projects</a:t>
            </a:r>
          </a:p>
          <a:p>
            <a:pPr marL="0" indent="0">
              <a:buNone/>
            </a:pPr>
            <a:r>
              <a:rPr lang="en-GB" sz="2800" dirty="0" smtClean="0"/>
              <a:t>The </a:t>
            </a:r>
            <a:r>
              <a:rPr lang="en-GB" sz="2800" dirty="0"/>
              <a:t>local context</a:t>
            </a:r>
            <a:endParaRPr lang="en-US" sz="2800" dirty="0" smtClean="0"/>
          </a:p>
          <a:p>
            <a:pPr>
              <a:buFont typeface="Arial" panose="020B0604020202020204" pitchFamily="34" charset="0"/>
              <a:buChar char="•"/>
            </a:pPr>
            <a:endParaRPr lang="en-US" sz="2800" dirty="0"/>
          </a:p>
          <a:p>
            <a:pPr marL="0" indent="0">
              <a:buNone/>
            </a:pPr>
            <a:endParaRPr lang="en-US" sz="2800" dirty="0"/>
          </a:p>
        </p:txBody>
      </p:sp>
    </p:spTree>
    <p:extLst>
      <p:ext uri="{BB962C8B-B14F-4D97-AF65-F5344CB8AC3E}">
        <p14:creationId xmlns:p14="http://schemas.microsoft.com/office/powerpoint/2010/main" val="2664039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000" dirty="0" smtClean="0"/>
              <a:t>Current situation in Serbia (</a:t>
            </a:r>
            <a:r>
              <a:rPr lang="en-US" sz="2000" dirty="0" smtClean="0"/>
              <a:t>62%)</a:t>
            </a:r>
            <a:endParaRPr lang="en-US" sz="2000" dirty="0"/>
          </a:p>
        </p:txBody>
      </p:sp>
      <p:graphicFrame>
        <p:nvGraphicFramePr>
          <p:cNvPr id="6" name="Chart 5"/>
          <p:cNvGraphicFramePr>
            <a:graphicFrameLocks/>
          </p:cNvGraphicFramePr>
          <p:nvPr>
            <p:extLst>
              <p:ext uri="{D42A27DB-BD31-4B8C-83A1-F6EECF244321}">
                <p14:modId xmlns:p14="http://schemas.microsoft.com/office/powerpoint/2010/main" val="4180177734"/>
              </p:ext>
            </p:extLst>
          </p:nvPr>
        </p:nvGraphicFramePr>
        <p:xfrm>
          <a:off x="1619672" y="836712"/>
          <a:ext cx="6408712" cy="54248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40369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6775648" cy="990600"/>
          </a:xfrm>
        </p:spPr>
        <p:txBody>
          <a:bodyPr/>
          <a:lstStyle/>
          <a:p>
            <a:pPr algn="ctr"/>
            <a:r>
              <a:rPr lang="en-US" dirty="0" smtClean="0"/>
              <a:t>Locally Published Journals</a:t>
            </a:r>
            <a:endParaRPr lang="en-US" dirty="0"/>
          </a:p>
        </p:txBody>
      </p:sp>
      <p:sp>
        <p:nvSpPr>
          <p:cNvPr id="5" name="Content Placeholder 2"/>
          <p:cNvSpPr>
            <a:spLocks noGrp="1"/>
          </p:cNvSpPr>
          <p:nvPr>
            <p:ph idx="1"/>
          </p:nvPr>
        </p:nvSpPr>
        <p:spPr>
          <a:xfrm>
            <a:off x="539552" y="908720"/>
            <a:ext cx="8352928" cy="4906963"/>
          </a:xfrm>
        </p:spPr>
        <p:txBody>
          <a:bodyPr>
            <a:normAutofit fontScale="77500" lnSpcReduction="20000"/>
          </a:bodyPr>
          <a:lstStyle/>
          <a:p>
            <a:pPr marL="0" indent="0">
              <a:buSzPct val="80000"/>
              <a:buNone/>
            </a:pPr>
            <a:endParaRPr lang="en-US" sz="3200" dirty="0"/>
          </a:p>
          <a:p>
            <a:pPr>
              <a:buSzPct val="80000"/>
              <a:buFont typeface="Wingdings" panose="05000000000000000000" pitchFamily="2" charset="2"/>
              <a:buChar char="§"/>
            </a:pPr>
            <a:r>
              <a:rPr lang="en-US" sz="3200" dirty="0"/>
              <a:t>S</a:t>
            </a:r>
            <a:r>
              <a:rPr lang="en-US" sz="3200" dirty="0" smtClean="0"/>
              <a:t>cholarly </a:t>
            </a:r>
            <a:r>
              <a:rPr lang="en-US" sz="3200" dirty="0"/>
              <a:t>journals (more than 400) </a:t>
            </a:r>
            <a:r>
              <a:rPr lang="en-US" sz="3200" dirty="0" smtClean="0"/>
              <a:t>are </a:t>
            </a:r>
            <a:r>
              <a:rPr lang="en-US" sz="3200" dirty="0"/>
              <a:t>published by scholarly of professional associations or </a:t>
            </a:r>
            <a:r>
              <a:rPr lang="en-US" sz="3200" dirty="0" smtClean="0"/>
              <a:t>institutions</a:t>
            </a:r>
          </a:p>
          <a:p>
            <a:pPr>
              <a:buSzPct val="80000"/>
              <a:buFont typeface="Wingdings" panose="05000000000000000000" pitchFamily="2" charset="2"/>
              <a:buChar char="§"/>
            </a:pPr>
            <a:r>
              <a:rPr lang="en-US" sz="3200" dirty="0" smtClean="0"/>
              <a:t>APC – if any, it is very small</a:t>
            </a:r>
          </a:p>
          <a:p>
            <a:pPr>
              <a:buSzPct val="80000"/>
              <a:buFont typeface="Wingdings" panose="05000000000000000000" pitchFamily="2" charset="2"/>
              <a:buChar char="§"/>
            </a:pPr>
            <a:r>
              <a:rPr lang="en-US" sz="3200" dirty="0" err="1" smtClean="0"/>
              <a:t>Scindeks</a:t>
            </a:r>
            <a:r>
              <a:rPr lang="en-US" sz="3200" dirty="0" smtClean="0"/>
              <a:t> (130) </a:t>
            </a:r>
            <a:r>
              <a:rPr lang="en-US" sz="3200" dirty="0" err="1" smtClean="0"/>
              <a:t>i</a:t>
            </a:r>
            <a:r>
              <a:rPr lang="en-US" sz="3200" dirty="0" smtClean="0"/>
              <a:t> </a:t>
            </a:r>
            <a:r>
              <a:rPr lang="en-US" sz="3200" dirty="0" err="1" smtClean="0"/>
              <a:t>DoiSerbia</a:t>
            </a:r>
            <a:r>
              <a:rPr lang="en-US" sz="3200" dirty="0" smtClean="0"/>
              <a:t> (58)</a:t>
            </a:r>
          </a:p>
          <a:p>
            <a:pPr>
              <a:buSzPct val="80000"/>
              <a:buFont typeface="Wingdings" panose="05000000000000000000" pitchFamily="2" charset="2"/>
              <a:buChar char="§"/>
            </a:pPr>
            <a:r>
              <a:rPr lang="en-US" sz="3200" dirty="0" err="1" smtClean="0"/>
              <a:t>Facta</a:t>
            </a:r>
            <a:r>
              <a:rPr lang="en-US" sz="3200" dirty="0" smtClean="0"/>
              <a:t> </a:t>
            </a:r>
            <a:r>
              <a:rPr lang="en-US" sz="3200" dirty="0" err="1" smtClean="0"/>
              <a:t>Universitatis</a:t>
            </a:r>
            <a:r>
              <a:rPr lang="en-US" sz="3200" dirty="0" smtClean="0"/>
              <a:t> Plus - University of Nis</a:t>
            </a:r>
          </a:p>
          <a:p>
            <a:pPr>
              <a:buSzPct val="80000"/>
              <a:buFont typeface="Wingdings" panose="05000000000000000000" pitchFamily="2" charset="2"/>
              <a:buChar char="§"/>
            </a:pPr>
            <a:r>
              <a:rPr lang="en-US" sz="3200" dirty="0" smtClean="0"/>
              <a:t>University of Novi Sad – Faculty of Philosophy</a:t>
            </a:r>
          </a:p>
          <a:p>
            <a:pPr>
              <a:buSzPct val="80000"/>
              <a:buFont typeface="Wingdings" panose="05000000000000000000" pitchFamily="2" charset="2"/>
              <a:buChar char="§"/>
            </a:pPr>
            <a:r>
              <a:rPr lang="en-US" sz="3200" dirty="0" smtClean="0"/>
              <a:t>40 their own </a:t>
            </a:r>
            <a:r>
              <a:rPr lang="en-US" sz="3200" dirty="0" err="1" smtClean="0"/>
              <a:t>OJS</a:t>
            </a:r>
            <a:r>
              <a:rPr lang="en-US" sz="3200" dirty="0" smtClean="0"/>
              <a:t> installation</a:t>
            </a:r>
          </a:p>
          <a:p>
            <a:pPr>
              <a:buSzPct val="80000"/>
              <a:buFont typeface="Wingdings" panose="05000000000000000000" pitchFamily="2" charset="2"/>
              <a:buChar char="§"/>
            </a:pPr>
            <a:r>
              <a:rPr lang="en-US" sz="3200" dirty="0" smtClean="0"/>
              <a:t>few through </a:t>
            </a:r>
            <a:r>
              <a:rPr lang="en-US" sz="3200" dirty="0" err="1" smtClean="0"/>
              <a:t>Zenodo</a:t>
            </a:r>
            <a:endParaRPr lang="en-US" sz="3200" dirty="0" smtClean="0"/>
          </a:p>
          <a:p>
            <a:pPr marL="0" indent="0">
              <a:buSzPct val="80000"/>
              <a:buNone/>
            </a:pPr>
            <a:endParaRPr lang="en-US" sz="3200" dirty="0" smtClean="0"/>
          </a:p>
          <a:p>
            <a:pPr marL="0" indent="0">
              <a:buSzPct val="80000"/>
              <a:buNone/>
            </a:pPr>
            <a:r>
              <a:rPr lang="en-US" sz="3200" b="1" dirty="0" smtClean="0"/>
              <a:t>Open Source Software - </a:t>
            </a:r>
            <a:r>
              <a:rPr lang="en-US" sz="3200" b="1" dirty="0" err="1" smtClean="0"/>
              <a:t>OJS</a:t>
            </a:r>
            <a:endParaRPr lang="en-US" sz="3200" b="1" dirty="0" smtClean="0"/>
          </a:p>
          <a:p>
            <a:pPr>
              <a:buSzPct val="80000"/>
              <a:buFont typeface="Wingdings" panose="05000000000000000000" pitchFamily="2" charset="2"/>
              <a:buChar char="§"/>
            </a:pPr>
            <a:endParaRPr lang="en-US" sz="3200" dirty="0" smtClean="0"/>
          </a:p>
          <a:p>
            <a:pPr>
              <a:buSzPct val="80000"/>
              <a:buFont typeface="Wingdings" panose="05000000000000000000" pitchFamily="2" charset="2"/>
              <a:buChar char="§"/>
            </a:pPr>
            <a:r>
              <a:rPr lang="en-US" sz="3200" b="1" dirty="0" err="1" smtClean="0">
                <a:solidFill>
                  <a:srgbClr val="FF0000"/>
                </a:solidFill>
              </a:rPr>
              <a:t>DOAJ</a:t>
            </a:r>
            <a:r>
              <a:rPr lang="en-US" sz="3200" dirty="0" smtClean="0">
                <a:solidFill>
                  <a:srgbClr val="FF0000"/>
                </a:solidFill>
              </a:rPr>
              <a:t> </a:t>
            </a:r>
            <a:r>
              <a:rPr lang="en-US" sz="3200" dirty="0" smtClean="0"/>
              <a:t>– 158 passed reevaluation (in 2016 just 81)</a:t>
            </a:r>
          </a:p>
          <a:p>
            <a:pPr>
              <a:buSzPct val="80000"/>
              <a:buFont typeface="Wingdings" panose="05000000000000000000" pitchFamily="2" charset="2"/>
              <a:buChar char="§"/>
            </a:pPr>
            <a:endParaRPr lang="en-US" dirty="0"/>
          </a:p>
        </p:txBody>
      </p:sp>
    </p:spTree>
    <p:extLst>
      <p:ext uri="{BB962C8B-B14F-4D97-AF65-F5344CB8AC3E}">
        <p14:creationId xmlns:p14="http://schemas.microsoft.com/office/powerpoint/2010/main" val="3392103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6775648" cy="990600"/>
          </a:xfrm>
        </p:spPr>
        <p:txBody>
          <a:bodyPr/>
          <a:lstStyle/>
          <a:p>
            <a:pPr algn="ctr"/>
            <a:r>
              <a:rPr lang="en-US" dirty="0" smtClean="0"/>
              <a:t>Books &amp; Monographs &amp; Proceedings</a:t>
            </a:r>
            <a:endParaRPr lang="en-US" dirty="0"/>
          </a:p>
        </p:txBody>
      </p:sp>
      <p:sp>
        <p:nvSpPr>
          <p:cNvPr id="5" name="Content Placeholder 2"/>
          <p:cNvSpPr>
            <a:spLocks noGrp="1"/>
          </p:cNvSpPr>
          <p:nvPr>
            <p:ph idx="1"/>
          </p:nvPr>
        </p:nvSpPr>
        <p:spPr>
          <a:xfrm>
            <a:off x="539552" y="692696"/>
            <a:ext cx="8352928" cy="4906963"/>
          </a:xfrm>
        </p:spPr>
        <p:txBody>
          <a:bodyPr>
            <a:normAutofit/>
          </a:bodyPr>
          <a:lstStyle/>
          <a:p>
            <a:pPr marL="0" indent="0">
              <a:buSzPct val="80000"/>
              <a:buNone/>
            </a:pPr>
            <a:endParaRPr lang="en-US" sz="3200" dirty="0"/>
          </a:p>
          <a:p>
            <a:pPr>
              <a:buSzPct val="80000"/>
              <a:buFont typeface="Wingdings" panose="05000000000000000000" pitchFamily="2" charset="2"/>
              <a:buChar char="§"/>
            </a:pPr>
            <a:r>
              <a:rPr lang="en-US" sz="3200" dirty="0"/>
              <a:t>Law on legal deposit (2011), publishers are obliged to deposit </a:t>
            </a:r>
            <a:r>
              <a:rPr lang="en-US" sz="3200" dirty="0" smtClean="0"/>
              <a:t>paper &amp; </a:t>
            </a:r>
            <a:r>
              <a:rPr lang="en-US" sz="3200" dirty="0" smtClean="0">
                <a:solidFill>
                  <a:srgbClr val="FF0000"/>
                </a:solidFill>
              </a:rPr>
              <a:t>electronic </a:t>
            </a:r>
            <a:r>
              <a:rPr lang="en-US" sz="3200" dirty="0">
                <a:solidFill>
                  <a:srgbClr val="FF0000"/>
                </a:solidFill>
              </a:rPr>
              <a:t>versions</a:t>
            </a:r>
            <a:r>
              <a:rPr lang="en-US" sz="3200" dirty="0"/>
              <a:t> of their publications with the National Library of Serbia or the </a:t>
            </a:r>
            <a:r>
              <a:rPr lang="en-US" sz="3200" dirty="0" err="1"/>
              <a:t>Matica</a:t>
            </a:r>
            <a:r>
              <a:rPr lang="en-US" sz="3200" dirty="0"/>
              <a:t> </a:t>
            </a:r>
            <a:r>
              <a:rPr lang="en-US" sz="3200" dirty="0" err="1"/>
              <a:t>Srpska</a:t>
            </a:r>
            <a:r>
              <a:rPr lang="en-US" sz="3200" dirty="0"/>
              <a:t> Library in Novi </a:t>
            </a:r>
            <a:r>
              <a:rPr lang="en-US" sz="3200" dirty="0" smtClean="0"/>
              <a:t>Sad</a:t>
            </a:r>
          </a:p>
          <a:p>
            <a:pPr>
              <a:buSzPct val="80000"/>
              <a:buFont typeface="Wingdings" panose="05000000000000000000" pitchFamily="2" charset="2"/>
              <a:buChar char="§"/>
            </a:pPr>
            <a:r>
              <a:rPr lang="en-US" sz="3200" dirty="0" smtClean="0"/>
              <a:t>choose Open Access</a:t>
            </a:r>
          </a:p>
          <a:p>
            <a:pPr>
              <a:buSzPct val="80000"/>
              <a:buFont typeface="Wingdings" panose="05000000000000000000" pitchFamily="2" charset="2"/>
              <a:buChar char="§"/>
            </a:pPr>
            <a:r>
              <a:rPr lang="en-US" sz="3200" dirty="0" smtClean="0"/>
              <a:t>not visible, not supported </a:t>
            </a:r>
            <a:r>
              <a:rPr lang="en-US" sz="3200" dirty="0" err="1" smtClean="0"/>
              <a:t>OAI-PMH</a:t>
            </a:r>
            <a:r>
              <a:rPr lang="en-US" sz="3200" dirty="0" smtClean="0"/>
              <a:t> </a:t>
            </a:r>
          </a:p>
          <a:p>
            <a:pPr>
              <a:buSzPct val="80000"/>
              <a:buFont typeface="Wingdings" panose="05000000000000000000" pitchFamily="2" charset="2"/>
              <a:buChar char="§"/>
            </a:pPr>
            <a:r>
              <a:rPr lang="en-US" sz="3200" dirty="0" smtClean="0"/>
              <a:t>Repositories</a:t>
            </a:r>
          </a:p>
          <a:p>
            <a:pPr>
              <a:buSzPct val="80000"/>
              <a:buFont typeface="Wingdings" panose="05000000000000000000" pitchFamily="2" charset="2"/>
              <a:buChar char="§"/>
            </a:pPr>
            <a:endParaRPr lang="en-US" dirty="0"/>
          </a:p>
        </p:txBody>
      </p:sp>
    </p:spTree>
    <p:extLst>
      <p:ext uri="{BB962C8B-B14F-4D97-AF65-F5344CB8AC3E}">
        <p14:creationId xmlns:p14="http://schemas.microsoft.com/office/powerpoint/2010/main" val="1949256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6775648" cy="990600"/>
          </a:xfrm>
        </p:spPr>
        <p:txBody>
          <a:bodyPr/>
          <a:lstStyle/>
          <a:p>
            <a:pPr algn="ctr"/>
            <a:r>
              <a:rPr lang="en-US" dirty="0" smtClean="0"/>
              <a:t>PhD Thesis</a:t>
            </a:r>
            <a:endParaRPr lang="en-US" dirty="0"/>
          </a:p>
        </p:txBody>
      </p:sp>
      <p:sp>
        <p:nvSpPr>
          <p:cNvPr id="5" name="Content Placeholder 2"/>
          <p:cNvSpPr>
            <a:spLocks noGrp="1"/>
          </p:cNvSpPr>
          <p:nvPr>
            <p:ph idx="1"/>
          </p:nvPr>
        </p:nvSpPr>
        <p:spPr>
          <a:xfrm>
            <a:off x="467544" y="1052736"/>
            <a:ext cx="8229600" cy="4906963"/>
          </a:xfrm>
        </p:spPr>
        <p:txBody>
          <a:bodyPr/>
          <a:lstStyle/>
          <a:p>
            <a:pPr marL="0" indent="0">
              <a:buSzPct val="80000"/>
              <a:buNone/>
            </a:pPr>
            <a:endParaRPr lang="en-US" sz="3200" dirty="0"/>
          </a:p>
          <a:p>
            <a:pPr>
              <a:buSzPct val="80000"/>
              <a:buFont typeface="Wingdings" panose="05000000000000000000" pitchFamily="2" charset="2"/>
              <a:buChar char="§"/>
            </a:pPr>
            <a:r>
              <a:rPr lang="en-US" sz="3200" dirty="0"/>
              <a:t>The Law on Higher Education (Amendments as of 2014) </a:t>
            </a:r>
            <a:endParaRPr lang="en-US" sz="3200" dirty="0" smtClean="0"/>
          </a:p>
          <a:p>
            <a:pPr>
              <a:buSzPct val="80000"/>
              <a:buFont typeface="Wingdings" panose="05000000000000000000" pitchFamily="2" charset="2"/>
              <a:buChar char="§"/>
            </a:pPr>
            <a:r>
              <a:rPr lang="en-US" sz="3200" dirty="0"/>
              <a:t>PhD theses with thesis evaluation reports</a:t>
            </a:r>
          </a:p>
          <a:p>
            <a:pPr>
              <a:buSzPct val="80000"/>
              <a:buFont typeface="Wingdings" panose="05000000000000000000" pitchFamily="2" charset="2"/>
              <a:buChar char="§"/>
            </a:pPr>
            <a:r>
              <a:rPr lang="en-US" sz="3200" dirty="0" smtClean="0"/>
              <a:t>Central </a:t>
            </a:r>
            <a:r>
              <a:rPr lang="en-US" sz="3200" dirty="0"/>
              <a:t>national digital repository </a:t>
            </a:r>
            <a:endParaRPr lang="en-US" sz="3200" dirty="0" smtClean="0"/>
          </a:p>
          <a:p>
            <a:pPr>
              <a:buSzPct val="80000"/>
              <a:buFont typeface="Wingdings" panose="05000000000000000000" pitchFamily="2" charset="2"/>
              <a:buChar char="§"/>
            </a:pPr>
            <a:r>
              <a:rPr lang="en-US" sz="3200" dirty="0" err="1" smtClean="0">
                <a:solidFill>
                  <a:srgbClr val="FF0000"/>
                </a:solidFill>
              </a:rPr>
              <a:t>NaRDuS</a:t>
            </a:r>
            <a:r>
              <a:rPr lang="en-US" sz="3200" dirty="0" smtClean="0"/>
              <a:t> </a:t>
            </a:r>
            <a:r>
              <a:rPr lang="en-US" sz="3200" dirty="0"/>
              <a:t>- National Repository of Dissertations in Serbia </a:t>
            </a:r>
            <a:r>
              <a:rPr lang="en-US" sz="3200" dirty="0" smtClean="0"/>
              <a:t>( &gt;7900 thesis )</a:t>
            </a:r>
          </a:p>
          <a:p>
            <a:pPr marL="457200" lvl="1" indent="0">
              <a:buSzPct val="80000"/>
              <a:buNone/>
            </a:pPr>
            <a:r>
              <a:rPr lang="en-US" dirty="0" smtClean="0"/>
              <a:t>		</a:t>
            </a:r>
            <a:r>
              <a:rPr lang="en-US" dirty="0" smtClean="0">
                <a:hlinkClick r:id="rId2"/>
              </a:rPr>
              <a:t>http</a:t>
            </a:r>
            <a:r>
              <a:rPr lang="en-US" dirty="0">
                <a:hlinkClick r:id="rId2"/>
              </a:rPr>
              <a:t>://</a:t>
            </a:r>
            <a:r>
              <a:rPr lang="en-US" dirty="0" err="1">
                <a:hlinkClick r:id="rId2"/>
              </a:rPr>
              <a:t>nardus.mpn.gov.rs</a:t>
            </a:r>
            <a:r>
              <a:rPr lang="en-US" dirty="0">
                <a:hlinkClick r:id="rId2"/>
              </a:rPr>
              <a:t>/</a:t>
            </a:r>
            <a:endParaRPr lang="en-US" dirty="0"/>
          </a:p>
        </p:txBody>
      </p:sp>
    </p:spTree>
    <p:extLst>
      <p:ext uri="{BB962C8B-B14F-4D97-AF65-F5344CB8AC3E}">
        <p14:creationId xmlns:p14="http://schemas.microsoft.com/office/powerpoint/2010/main" val="33242900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Science Platform - Serbia</a:t>
            </a:r>
            <a:endParaRPr lang="en-US" dirty="0"/>
          </a:p>
        </p:txBody>
      </p:sp>
      <p:sp>
        <p:nvSpPr>
          <p:cNvPr id="4" name="TextBox 3"/>
          <p:cNvSpPr txBox="1"/>
          <p:nvPr/>
        </p:nvSpPr>
        <p:spPr>
          <a:xfrm>
            <a:off x="611560" y="1196752"/>
            <a:ext cx="7992888" cy="4154984"/>
          </a:xfrm>
          <a:prstGeom prst="rect">
            <a:avLst/>
          </a:prstGeom>
          <a:noFill/>
        </p:spPr>
        <p:txBody>
          <a:bodyPr wrap="square" rtlCol="0">
            <a:spAutoFit/>
          </a:bodyPr>
          <a:lstStyle/>
          <a:p>
            <a:r>
              <a:rPr lang="ru-RU" sz="2400" dirty="0">
                <a:solidFill>
                  <a:schemeClr val="tx2">
                    <a:lumMod val="75000"/>
                  </a:schemeClr>
                </a:solidFill>
              </a:rPr>
              <a:t>Платформа је намењена </a:t>
            </a:r>
            <a:r>
              <a:rPr lang="ru-RU" sz="2400" b="1" dirty="0">
                <a:solidFill>
                  <a:srgbClr val="FF0000"/>
                </a:solidFill>
              </a:rPr>
              <a:t>свим учесницима </a:t>
            </a:r>
            <a:r>
              <a:rPr lang="ru-RU" sz="2400" dirty="0">
                <a:solidFill>
                  <a:schemeClr val="tx2">
                    <a:lumMod val="75000"/>
                  </a:schemeClr>
                </a:solidFill>
              </a:rPr>
              <a:t>у научно-истраживачкој делатности и односи се на</a:t>
            </a:r>
            <a:r>
              <a:rPr lang="ru-RU" sz="2400" dirty="0"/>
              <a:t> </a:t>
            </a:r>
            <a:r>
              <a:rPr lang="ru-RU" sz="2400" b="1" dirty="0">
                <a:solidFill>
                  <a:srgbClr val="FF0000"/>
                </a:solidFill>
              </a:rPr>
              <a:t>резултате истраживачких пројеката и програма</a:t>
            </a:r>
            <a:r>
              <a:rPr lang="ru-RU" sz="2400" dirty="0"/>
              <a:t> </a:t>
            </a:r>
            <a:r>
              <a:rPr lang="ru-RU" sz="2400" dirty="0">
                <a:solidFill>
                  <a:schemeClr val="tx2">
                    <a:lumMod val="75000"/>
                  </a:schemeClr>
                </a:solidFill>
              </a:rPr>
              <a:t>финансираних у</a:t>
            </a:r>
            <a:r>
              <a:rPr lang="ru-RU" sz="2400" dirty="0"/>
              <a:t> </a:t>
            </a:r>
            <a:r>
              <a:rPr lang="ru-RU" sz="2400" b="1" dirty="0">
                <a:solidFill>
                  <a:srgbClr val="FF0000"/>
                </a:solidFill>
              </a:rPr>
              <a:t>целини или делимично </a:t>
            </a:r>
            <a:r>
              <a:rPr lang="ru-RU" sz="2400" dirty="0">
                <a:solidFill>
                  <a:schemeClr val="tx2">
                    <a:lumMod val="75000"/>
                  </a:schemeClr>
                </a:solidFill>
              </a:rPr>
              <a:t>из буџета Републике Србије односно од стране Министарства</a:t>
            </a:r>
            <a:r>
              <a:rPr lang="ru-RU" sz="2400" dirty="0"/>
              <a:t>. </a:t>
            </a:r>
            <a:endParaRPr lang="en-US" sz="2400" dirty="0" smtClean="0"/>
          </a:p>
          <a:p>
            <a:endParaRPr lang="en-US" sz="2400" dirty="0" smtClean="0"/>
          </a:p>
          <a:p>
            <a:endParaRPr lang="en-US" sz="2400" dirty="0"/>
          </a:p>
          <a:p>
            <a:r>
              <a:rPr lang="en-US" sz="2400" i="1" dirty="0">
                <a:solidFill>
                  <a:schemeClr val="tx2">
                    <a:lumMod val="75000"/>
                  </a:schemeClr>
                </a:solidFill>
              </a:rPr>
              <a:t>The platform is intended for all participants in research and it applies to the outputs of research projects and </a:t>
            </a:r>
            <a:r>
              <a:rPr lang="en-US" sz="2400" i="1" dirty="0" err="1">
                <a:solidFill>
                  <a:schemeClr val="tx2">
                    <a:lumMod val="75000"/>
                  </a:schemeClr>
                </a:solidFill>
              </a:rPr>
              <a:t>programmes</a:t>
            </a:r>
            <a:r>
              <a:rPr lang="en-US" sz="2400" i="1" dirty="0">
                <a:solidFill>
                  <a:schemeClr val="tx2">
                    <a:lumMod val="75000"/>
                  </a:schemeClr>
                </a:solidFill>
              </a:rPr>
              <a:t> funded fully or in part from the national budget of the Republic of Serbia, i.e. by the </a:t>
            </a:r>
            <a:r>
              <a:rPr lang="en-US" sz="2400" i="1" dirty="0" err="1">
                <a:solidFill>
                  <a:schemeClr val="tx2">
                    <a:lumMod val="75000"/>
                  </a:schemeClr>
                </a:solidFill>
              </a:rPr>
              <a:t>MESTD</a:t>
            </a:r>
            <a:r>
              <a:rPr lang="en-US" sz="2400" i="1" dirty="0">
                <a:solidFill>
                  <a:schemeClr val="tx2">
                    <a:lumMod val="75000"/>
                  </a:schemeClr>
                </a:solidFill>
              </a:rPr>
              <a:t>.</a:t>
            </a:r>
          </a:p>
        </p:txBody>
      </p:sp>
    </p:spTree>
    <p:extLst>
      <p:ext uri="{BB962C8B-B14F-4D97-AF65-F5344CB8AC3E}">
        <p14:creationId xmlns:p14="http://schemas.microsoft.com/office/powerpoint/2010/main" val="24523399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Open </a:t>
            </a:r>
            <a:r>
              <a:rPr lang="en-US" dirty="0"/>
              <a:t>Access Platform </a:t>
            </a:r>
            <a:endParaRPr lang="en-US" dirty="0"/>
          </a:p>
        </p:txBody>
      </p:sp>
      <p:sp>
        <p:nvSpPr>
          <p:cNvPr id="3" name="Content Placeholder 2"/>
          <p:cNvSpPr>
            <a:spLocks noGrp="1"/>
          </p:cNvSpPr>
          <p:nvPr>
            <p:ph idx="1"/>
          </p:nvPr>
        </p:nvSpPr>
        <p:spPr>
          <a:xfrm>
            <a:off x="457200" y="836712"/>
            <a:ext cx="8229600" cy="5289451"/>
          </a:xfrm>
        </p:spPr>
        <p:txBody>
          <a:bodyPr>
            <a:normAutofit fontScale="92500" lnSpcReduction="10000"/>
          </a:bodyPr>
          <a:lstStyle/>
          <a:p>
            <a:pPr marL="0" indent="0">
              <a:buNone/>
            </a:pPr>
            <a:r>
              <a:rPr lang="ru-RU" sz="2200" dirty="0"/>
              <a:t>Научном публикацијом сматрају се чланци објављени у научним часописима и зборницима радова, саопштења на научним скуповима објављена у целини или изводу, докторске дисертације, монографије, и сл. </a:t>
            </a:r>
          </a:p>
          <a:p>
            <a:pPr marL="0" indent="0">
              <a:buNone/>
            </a:pPr>
            <a:r>
              <a:rPr lang="ru-RU" sz="2200" dirty="0" smtClean="0"/>
              <a:t>Министарство </a:t>
            </a:r>
            <a:r>
              <a:rPr lang="ru-RU" sz="2200" dirty="0"/>
              <a:t>прописује да електронска </a:t>
            </a:r>
            <a:r>
              <a:rPr lang="ru-RU" sz="2200" b="1" dirty="0">
                <a:solidFill>
                  <a:srgbClr val="FF0000"/>
                </a:solidFill>
              </a:rPr>
              <a:t>копија коначне</a:t>
            </a:r>
            <a:r>
              <a:rPr lang="ru-RU" sz="2200" dirty="0"/>
              <a:t>, објављене верзије (када издавач то допушта) или </a:t>
            </a:r>
            <a:r>
              <a:rPr lang="ru-RU" sz="2200" b="1" dirty="0">
                <a:solidFill>
                  <a:srgbClr val="FF0000"/>
                </a:solidFill>
              </a:rPr>
              <a:t>рецензиране верзије </a:t>
            </a:r>
            <a:r>
              <a:rPr lang="ru-RU" sz="2200" dirty="0"/>
              <a:t>(прихваћене за објављивање) научне публикације буде доступна у отвореном приступу. Метаподатке научних публикација неопходно је депоновати непосредно након публиковања у </a:t>
            </a:r>
            <a:r>
              <a:rPr lang="ru-RU" sz="2200" b="1" dirty="0">
                <a:solidFill>
                  <a:srgbClr val="FF0000"/>
                </a:solidFill>
              </a:rPr>
              <a:t>одговарајући </a:t>
            </a:r>
            <a:r>
              <a:rPr lang="ru-RU" sz="2200" b="1" dirty="0" smtClean="0">
                <a:solidFill>
                  <a:srgbClr val="FF0000"/>
                </a:solidFill>
              </a:rPr>
              <a:t>институционални</a:t>
            </a:r>
            <a:r>
              <a:rPr lang="en-US" sz="2200" b="1" dirty="0" smtClean="0">
                <a:solidFill>
                  <a:srgbClr val="FF0000"/>
                </a:solidFill>
              </a:rPr>
              <a:t> </a:t>
            </a:r>
            <a:r>
              <a:rPr lang="ru-RU" sz="2200" b="1" dirty="0" smtClean="0">
                <a:solidFill>
                  <a:srgbClr val="FF0000"/>
                </a:solidFill>
              </a:rPr>
              <a:t>/</a:t>
            </a:r>
            <a:r>
              <a:rPr lang="en-US" sz="2200" b="1" dirty="0" smtClean="0">
                <a:solidFill>
                  <a:srgbClr val="FF0000"/>
                </a:solidFill>
              </a:rPr>
              <a:t> </a:t>
            </a:r>
            <a:r>
              <a:rPr lang="ru-RU" sz="2200" b="1" dirty="0" smtClean="0">
                <a:solidFill>
                  <a:srgbClr val="FF0000"/>
                </a:solidFill>
              </a:rPr>
              <a:t>тематски</a:t>
            </a:r>
            <a:r>
              <a:rPr lang="en-US" sz="2200" b="1" dirty="0" smtClean="0">
                <a:solidFill>
                  <a:srgbClr val="FF0000"/>
                </a:solidFill>
              </a:rPr>
              <a:t> </a:t>
            </a:r>
            <a:r>
              <a:rPr lang="ru-RU" sz="2200" b="1" dirty="0" smtClean="0">
                <a:solidFill>
                  <a:srgbClr val="FF0000"/>
                </a:solidFill>
              </a:rPr>
              <a:t>/</a:t>
            </a:r>
            <a:r>
              <a:rPr lang="en-US" sz="2200" b="1" dirty="0" smtClean="0">
                <a:solidFill>
                  <a:srgbClr val="FF0000"/>
                </a:solidFill>
              </a:rPr>
              <a:t> </a:t>
            </a:r>
            <a:r>
              <a:rPr lang="ru-RU" sz="2200" b="1" dirty="0" smtClean="0">
                <a:solidFill>
                  <a:srgbClr val="FF0000"/>
                </a:solidFill>
              </a:rPr>
              <a:t>национални репозиторијум</a:t>
            </a:r>
            <a:endParaRPr lang="en-US" sz="2200" b="1" dirty="0" smtClean="0">
              <a:solidFill>
                <a:srgbClr val="FF0000"/>
              </a:solidFill>
            </a:endParaRPr>
          </a:p>
          <a:p>
            <a:pPr marL="0" indent="0">
              <a:buNone/>
            </a:pPr>
            <a:endParaRPr lang="en-US" b="1" dirty="0" smtClean="0">
              <a:solidFill>
                <a:schemeClr val="tx2">
                  <a:lumMod val="75000"/>
                </a:schemeClr>
              </a:solidFill>
            </a:endParaRPr>
          </a:p>
          <a:p>
            <a:pPr marL="0" indent="0">
              <a:buNone/>
            </a:pPr>
            <a:r>
              <a:rPr lang="en-US" sz="1600" dirty="0" smtClean="0">
                <a:solidFill>
                  <a:schemeClr val="tx2">
                    <a:lumMod val="75000"/>
                  </a:schemeClr>
                </a:solidFill>
              </a:rPr>
              <a:t>Scholarly </a:t>
            </a:r>
            <a:r>
              <a:rPr lang="en-US" sz="1600" dirty="0">
                <a:solidFill>
                  <a:schemeClr val="tx2">
                    <a:lumMod val="75000"/>
                  </a:schemeClr>
                </a:solidFill>
              </a:rPr>
              <a:t>publications include articles published in scholarly journals, chapters in edited volumes, conference papers and conference abstracts, PhD theses, monographs, etc.</a:t>
            </a:r>
          </a:p>
          <a:p>
            <a:pPr marL="0" indent="0">
              <a:buNone/>
            </a:pPr>
            <a:r>
              <a:rPr lang="en-US" sz="1600" dirty="0" smtClean="0">
                <a:solidFill>
                  <a:schemeClr val="tx2">
                    <a:lumMod val="75000"/>
                  </a:schemeClr>
                </a:solidFill>
              </a:rPr>
              <a:t>The </a:t>
            </a:r>
            <a:r>
              <a:rPr lang="en-US" sz="1600" dirty="0" err="1">
                <a:solidFill>
                  <a:schemeClr val="tx2">
                    <a:lumMod val="75000"/>
                  </a:schemeClr>
                </a:solidFill>
              </a:rPr>
              <a:t>MESTD</a:t>
            </a:r>
            <a:r>
              <a:rPr lang="en-US" sz="1600" dirty="0">
                <a:solidFill>
                  <a:schemeClr val="tx2">
                    <a:lumMod val="75000"/>
                  </a:schemeClr>
                </a:solidFill>
              </a:rPr>
              <a:t> stipulates that open access must be provided to an electronic copy of the published version (if allowed by the publisher's policy) or the peer-reviewed version (accepted for publication) of every scholarly publication. The metadata describing scholarly publications must be deposited immediately after publication in an appropriate institutional / subject-based / national repository</a:t>
            </a:r>
            <a:endParaRPr lang="en-US" dirty="0">
              <a:solidFill>
                <a:schemeClr val="tx2">
                  <a:lumMod val="75000"/>
                </a:schemeClr>
              </a:solidFill>
            </a:endParaRPr>
          </a:p>
        </p:txBody>
      </p:sp>
    </p:spTree>
    <p:extLst>
      <p:ext uri="{BB962C8B-B14F-4D97-AF65-F5344CB8AC3E}">
        <p14:creationId xmlns:p14="http://schemas.microsoft.com/office/powerpoint/2010/main" val="610557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Open </a:t>
            </a:r>
            <a:r>
              <a:rPr lang="en-US" dirty="0"/>
              <a:t>Access Platform </a:t>
            </a:r>
            <a:endParaRPr lang="en-US" dirty="0"/>
          </a:p>
        </p:txBody>
      </p:sp>
      <p:sp>
        <p:nvSpPr>
          <p:cNvPr id="3" name="Content Placeholder 2"/>
          <p:cNvSpPr>
            <a:spLocks noGrp="1"/>
          </p:cNvSpPr>
          <p:nvPr>
            <p:ph idx="1"/>
          </p:nvPr>
        </p:nvSpPr>
        <p:spPr>
          <a:xfrm>
            <a:off x="457200" y="1219200"/>
            <a:ext cx="8435280" cy="4906963"/>
          </a:xfrm>
        </p:spPr>
        <p:txBody>
          <a:bodyPr/>
          <a:lstStyle/>
          <a:p>
            <a:pPr marL="0" indent="0">
              <a:buNone/>
            </a:pPr>
            <a:r>
              <a:rPr lang="ru-RU" sz="2000" dirty="0"/>
              <a:t>Министарство прописује да интегрални (пуни) текст објављених резултата буде у отвореном приступу одмах, уколико је то могуће, а у сваком случају </a:t>
            </a:r>
            <a:r>
              <a:rPr lang="ru-RU" sz="2000" b="1" dirty="0">
                <a:solidFill>
                  <a:srgbClr val="FF0000"/>
                </a:solidFill>
              </a:rPr>
              <a:t>најкасније 12 месеци </a:t>
            </a:r>
            <a:r>
              <a:rPr lang="ru-RU" sz="2000" dirty="0"/>
              <a:t>од дана објављивања у области природних, медицинских и технолошких наука, односно </a:t>
            </a:r>
            <a:r>
              <a:rPr lang="ru-RU" sz="2000" b="1" dirty="0">
                <a:solidFill>
                  <a:srgbClr val="FF0000"/>
                </a:solidFill>
              </a:rPr>
              <a:t>у року од 18 месеца </a:t>
            </a:r>
            <a:r>
              <a:rPr lang="ru-RU" sz="2000" dirty="0"/>
              <a:t>у друштвеним и хуманистичким наукама. Министарство првенствено подржава депоновање публикованих научних радова у дигиталне репозиторијуме уз поштовање ауторских права и права уступљених издавачу (Зелени отворени приступ</a:t>
            </a:r>
            <a:r>
              <a:rPr lang="ru-RU" sz="2000" dirty="0" smtClean="0"/>
              <a:t>).</a:t>
            </a:r>
            <a:endParaRPr lang="en-US" sz="2000" dirty="0" smtClean="0"/>
          </a:p>
          <a:p>
            <a:pPr marL="0" indent="0">
              <a:buNone/>
            </a:pPr>
            <a:endParaRPr lang="en-US" dirty="0" smtClean="0"/>
          </a:p>
          <a:p>
            <a:pPr marL="0" indent="0">
              <a:buNone/>
            </a:pPr>
            <a:endParaRPr lang="en-US" dirty="0"/>
          </a:p>
          <a:p>
            <a:pPr marL="0" indent="0">
              <a:buNone/>
            </a:pPr>
            <a:r>
              <a:rPr lang="en-US" i="1" dirty="0"/>
              <a:t>The </a:t>
            </a:r>
            <a:r>
              <a:rPr lang="en-US" i="1" dirty="0" err="1"/>
              <a:t>MESTD</a:t>
            </a:r>
            <a:r>
              <a:rPr lang="en-US" i="1" dirty="0"/>
              <a:t> stipulates that open access to the integral (full) text of the published research outputs must be enabled immediately, if possible, and certainly no later than 12 months after the date of publication in case of physical and medical sciences, and engineering, or no later than 18 months in case of social sciences and humanities. </a:t>
            </a:r>
          </a:p>
        </p:txBody>
      </p:sp>
    </p:spTree>
    <p:extLst>
      <p:ext uri="{BB962C8B-B14F-4D97-AF65-F5344CB8AC3E}">
        <p14:creationId xmlns:p14="http://schemas.microsoft.com/office/powerpoint/2010/main" val="3598884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Environment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02" y="1402025"/>
            <a:ext cx="5829761" cy="4164115"/>
          </a:xfrm>
          <a:prstGeom prst="rect">
            <a:avLst/>
          </a:prstGeom>
        </p:spPr>
      </p:pic>
      <p:sp>
        <p:nvSpPr>
          <p:cNvPr id="5" name="TextBox 4"/>
          <p:cNvSpPr txBox="1"/>
          <p:nvPr/>
        </p:nvSpPr>
        <p:spPr>
          <a:xfrm>
            <a:off x="1962422" y="5898182"/>
            <a:ext cx="4913833" cy="461665"/>
          </a:xfrm>
          <a:prstGeom prst="rect">
            <a:avLst/>
          </a:prstGeom>
          <a:noFill/>
        </p:spPr>
        <p:txBody>
          <a:bodyPr wrap="square" rtlCol="0">
            <a:spAutoFit/>
          </a:bodyPr>
          <a:lstStyle/>
          <a:p>
            <a:r>
              <a:rPr lang="en-US" sz="2400" dirty="0" err="1"/>
              <a:t>Hypercompetition</a:t>
            </a:r>
            <a:r>
              <a:rPr lang="en-US" sz="2400" dirty="0"/>
              <a:t> for limited funds </a:t>
            </a:r>
          </a:p>
        </p:txBody>
      </p:sp>
      <p:sp>
        <p:nvSpPr>
          <p:cNvPr id="6" name="TextBox 5"/>
          <p:cNvSpPr txBox="1"/>
          <p:nvPr/>
        </p:nvSpPr>
        <p:spPr>
          <a:xfrm>
            <a:off x="6228184" y="2492896"/>
            <a:ext cx="2771800" cy="1292662"/>
          </a:xfrm>
          <a:prstGeom prst="rect">
            <a:avLst/>
          </a:prstGeom>
          <a:noFill/>
        </p:spPr>
        <p:txBody>
          <a:bodyPr wrap="square" rtlCol="0">
            <a:spAutoFit/>
          </a:bodyPr>
          <a:lstStyle/>
          <a:p>
            <a:r>
              <a:rPr lang="en-US" sz="2000" dirty="0">
                <a:solidFill>
                  <a:schemeClr val="tx2">
                    <a:lumMod val="75000"/>
                  </a:schemeClr>
                </a:solidFill>
              </a:rPr>
              <a:t>Publication pressure</a:t>
            </a:r>
          </a:p>
          <a:p>
            <a:r>
              <a:rPr lang="en-US" sz="2000" dirty="0">
                <a:solidFill>
                  <a:schemeClr val="tx2">
                    <a:lumMod val="75000"/>
                  </a:schemeClr>
                </a:solidFill>
              </a:rPr>
              <a:t>Tsunami of papers</a:t>
            </a:r>
          </a:p>
          <a:p>
            <a:r>
              <a:rPr lang="en-US" sz="2000" dirty="0">
                <a:solidFill>
                  <a:schemeClr val="tx2">
                    <a:lumMod val="75000"/>
                  </a:schemeClr>
                </a:solidFill>
              </a:rPr>
              <a:t>Inflation of authorships</a:t>
            </a:r>
          </a:p>
          <a:p>
            <a:endParaRPr lang="en-US" dirty="0"/>
          </a:p>
        </p:txBody>
      </p:sp>
    </p:spTree>
    <p:extLst>
      <p:ext uri="{BB962C8B-B14F-4D97-AF65-F5344CB8AC3E}">
        <p14:creationId xmlns:p14="http://schemas.microsoft.com/office/powerpoint/2010/main" val="19019095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6775648" cy="990600"/>
          </a:xfrm>
        </p:spPr>
        <p:txBody>
          <a:bodyPr/>
          <a:lstStyle/>
          <a:p>
            <a:pPr algn="ctr"/>
            <a:r>
              <a:rPr lang="en-US" dirty="0" smtClean="0"/>
              <a:t>Institutional Repositories</a:t>
            </a:r>
            <a:endParaRPr lang="en-US" dirty="0"/>
          </a:p>
        </p:txBody>
      </p:sp>
      <p:sp>
        <p:nvSpPr>
          <p:cNvPr id="5" name="Content Placeholder 2"/>
          <p:cNvSpPr>
            <a:spLocks noGrp="1"/>
          </p:cNvSpPr>
          <p:nvPr>
            <p:ph idx="1"/>
          </p:nvPr>
        </p:nvSpPr>
        <p:spPr>
          <a:xfrm>
            <a:off x="395536" y="836712"/>
            <a:ext cx="8352928" cy="4906963"/>
          </a:xfrm>
        </p:spPr>
        <p:txBody>
          <a:bodyPr>
            <a:normAutofit/>
          </a:bodyPr>
          <a:lstStyle/>
          <a:p>
            <a:pPr marL="0" indent="0">
              <a:buSzPct val="80000"/>
              <a:buNone/>
            </a:pPr>
            <a:endParaRPr lang="en-US" sz="3200" dirty="0"/>
          </a:p>
          <a:p>
            <a:pPr marL="0" indent="0">
              <a:buSzPct val="80000"/>
              <a:buNone/>
            </a:pPr>
            <a:r>
              <a:rPr lang="en-US" sz="3200" dirty="0" smtClean="0"/>
              <a:t>Main characteristics:</a:t>
            </a:r>
            <a:endParaRPr lang="en-US" sz="3200" dirty="0"/>
          </a:p>
          <a:p>
            <a:pPr>
              <a:buSzPct val="80000"/>
              <a:buFont typeface="Wingdings" panose="05000000000000000000" pitchFamily="2" charset="2"/>
              <a:buChar char="§"/>
            </a:pPr>
            <a:r>
              <a:rPr lang="en-US" sz="3200" dirty="0" smtClean="0"/>
              <a:t>“digital library” of research output</a:t>
            </a:r>
          </a:p>
          <a:p>
            <a:pPr>
              <a:buSzPct val="80000"/>
              <a:buFont typeface="Wingdings" panose="05000000000000000000" pitchFamily="2" charset="2"/>
              <a:buChar char="§"/>
            </a:pPr>
            <a:r>
              <a:rPr lang="en-US" sz="3200" dirty="0"/>
              <a:t>publicly available for </a:t>
            </a:r>
            <a:r>
              <a:rPr lang="en-US" sz="3200" dirty="0" smtClean="0"/>
              <a:t>free</a:t>
            </a:r>
            <a:endParaRPr lang="en-US" sz="3200" dirty="0"/>
          </a:p>
          <a:p>
            <a:pPr>
              <a:buSzPct val="80000"/>
              <a:buFont typeface="Wingdings" panose="05000000000000000000" pitchFamily="2" charset="2"/>
              <a:buChar char="§"/>
            </a:pPr>
            <a:r>
              <a:rPr lang="en-US" sz="3200" dirty="0"/>
              <a:t>with certain technical standards</a:t>
            </a:r>
          </a:p>
          <a:p>
            <a:pPr>
              <a:buSzPct val="80000"/>
              <a:buFont typeface="Wingdings" panose="05000000000000000000" pitchFamily="2" charset="2"/>
              <a:buChar char="§"/>
            </a:pPr>
            <a:r>
              <a:rPr lang="en-US" sz="3200" dirty="0"/>
              <a:t>communicate in standard way (</a:t>
            </a:r>
            <a:r>
              <a:rPr lang="en-US" sz="3200" dirty="0" err="1"/>
              <a:t>OAI</a:t>
            </a:r>
            <a:r>
              <a:rPr lang="en-US" sz="3200" dirty="0"/>
              <a:t>/</a:t>
            </a:r>
            <a:r>
              <a:rPr lang="en-US" sz="3200" dirty="0" err="1"/>
              <a:t>PMH</a:t>
            </a:r>
            <a:r>
              <a:rPr lang="en-US" sz="3200" dirty="0"/>
              <a:t>) with other systems</a:t>
            </a:r>
          </a:p>
          <a:p>
            <a:pPr marL="0" indent="0">
              <a:buSzPct val="80000"/>
              <a:buNone/>
            </a:pPr>
            <a:endParaRPr lang="en-US" sz="3200" dirty="0" smtClean="0"/>
          </a:p>
          <a:p>
            <a:pPr>
              <a:buSzPct val="80000"/>
              <a:buFont typeface="Wingdings" panose="05000000000000000000" pitchFamily="2" charset="2"/>
              <a:buChar char="§"/>
            </a:pPr>
            <a:endParaRPr lang="en-US" sz="3200" dirty="0" smtClean="0"/>
          </a:p>
          <a:p>
            <a:pPr>
              <a:buSzPct val="80000"/>
              <a:buFont typeface="Wingdings" panose="05000000000000000000" pitchFamily="2" charset="2"/>
              <a:buChar char="§"/>
            </a:pPr>
            <a:endParaRPr lang="en-US" dirty="0"/>
          </a:p>
        </p:txBody>
      </p:sp>
    </p:spTree>
    <p:extLst>
      <p:ext uri="{BB962C8B-B14F-4D97-AF65-F5344CB8AC3E}">
        <p14:creationId xmlns:p14="http://schemas.microsoft.com/office/powerpoint/2010/main" val="4573969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Science </a:t>
            </a:r>
            <a:r>
              <a:rPr lang="en-US" dirty="0" smtClean="0"/>
              <a:t>Platform – Inst Rep</a:t>
            </a:r>
            <a:endParaRPr lang="en-US" dirty="0"/>
          </a:p>
        </p:txBody>
      </p:sp>
      <p:sp>
        <p:nvSpPr>
          <p:cNvPr id="3" name="Content Placeholder 2"/>
          <p:cNvSpPr>
            <a:spLocks noGrp="1"/>
          </p:cNvSpPr>
          <p:nvPr>
            <p:ph idx="1"/>
          </p:nvPr>
        </p:nvSpPr>
        <p:spPr/>
        <p:txBody>
          <a:bodyPr>
            <a:normAutofit/>
          </a:bodyPr>
          <a:lstStyle/>
          <a:p>
            <a:pPr marL="0" indent="0">
              <a:buNone/>
            </a:pPr>
            <a:r>
              <a:rPr lang="ru-RU" sz="2400" dirty="0"/>
              <a:t>Основу система чини дигитална база </a:t>
            </a:r>
            <a:r>
              <a:rPr lang="ru-RU" sz="2400" b="1" dirty="0">
                <a:solidFill>
                  <a:srgbClr val="FF0000"/>
                </a:solidFill>
              </a:rPr>
              <a:t>интегралних докумената </a:t>
            </a:r>
            <a:r>
              <a:rPr lang="ru-RU" sz="2400" dirty="0"/>
              <a:t>који представљају резултате научног рада (монографије, чланци у часописима, поглавља у тематским зборницима, примарни подаци, аудио и видео материјали итд.) и </a:t>
            </a:r>
            <a:r>
              <a:rPr lang="ru-RU" sz="2400" b="1" dirty="0">
                <a:solidFill>
                  <a:srgbClr val="FF0000"/>
                </a:solidFill>
              </a:rPr>
              <a:t>библиографских метаподатака </a:t>
            </a:r>
            <a:r>
              <a:rPr lang="ru-RU" sz="2400" dirty="0"/>
              <a:t>који их описују (наслови, имена аутора, имена </a:t>
            </a:r>
            <a:r>
              <a:rPr lang="ru-RU" sz="2400" dirty="0" smtClean="0"/>
              <a:t>уредника</a:t>
            </a:r>
            <a:r>
              <a:rPr lang="en-US" sz="2400" dirty="0" smtClean="0"/>
              <a:t>.....</a:t>
            </a:r>
            <a:r>
              <a:rPr lang="ru-RU" sz="2400" dirty="0" smtClean="0"/>
              <a:t>, </a:t>
            </a:r>
            <a:r>
              <a:rPr lang="ru-RU" sz="2400" dirty="0"/>
              <a:t>перзистентни идентификатори, као што су </a:t>
            </a:r>
            <a:r>
              <a:rPr lang="ru-RU" sz="2400" b="1" dirty="0"/>
              <a:t>DOI, </a:t>
            </a:r>
            <a:r>
              <a:rPr lang="ru-RU" sz="2400" b="1" dirty="0">
                <a:solidFill>
                  <a:srgbClr val="FF0000"/>
                </a:solidFill>
              </a:rPr>
              <a:t>ORCID</a:t>
            </a:r>
            <a:r>
              <a:rPr lang="ru-RU" sz="2400" b="1" dirty="0"/>
              <a:t> iD, </a:t>
            </a:r>
            <a:r>
              <a:rPr lang="ru-RU" sz="2400" dirty="0"/>
              <a:t>итд.). </a:t>
            </a:r>
            <a:r>
              <a:rPr lang="en-US" sz="2400" dirty="0" smtClean="0"/>
              <a:t>..... </a:t>
            </a:r>
            <a:r>
              <a:rPr lang="ru-RU" sz="2400" dirty="0" smtClean="0"/>
              <a:t>Метаподаци </a:t>
            </a:r>
            <a:r>
              <a:rPr lang="ru-RU" sz="2400" dirty="0"/>
              <a:t>су јавно доступни, а приступ интегралним документима може бити ограничен због ауторских права или других законских ограничења. </a:t>
            </a:r>
            <a:endParaRPr lang="en-US" sz="2400" dirty="0"/>
          </a:p>
        </p:txBody>
      </p:sp>
    </p:spTree>
    <p:extLst>
      <p:ext uri="{BB962C8B-B14F-4D97-AF65-F5344CB8AC3E}">
        <p14:creationId xmlns:p14="http://schemas.microsoft.com/office/powerpoint/2010/main" val="30020454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6919664" cy="990600"/>
          </a:xfrm>
        </p:spPr>
        <p:txBody>
          <a:bodyPr/>
          <a:lstStyle/>
          <a:p>
            <a:pPr algn="ctr"/>
            <a:r>
              <a:rPr lang="en-US" dirty="0" smtClean="0"/>
              <a:t>ORC-ID</a:t>
            </a:r>
            <a:r>
              <a:rPr lang="sr-Latn-RS" dirty="0" smtClean="0"/>
              <a:t> - </a:t>
            </a:r>
            <a:r>
              <a:rPr lang="en-US" dirty="0" smtClean="0"/>
              <a:t>Open </a:t>
            </a:r>
            <a:r>
              <a:rPr lang="en-US" dirty="0"/>
              <a:t>Researcher &amp; </a:t>
            </a:r>
            <a:r>
              <a:rPr lang="en-US" dirty="0" smtClean="0"/>
              <a:t>Contributor</a:t>
            </a:r>
            <a:endParaRPr lang="en-US" dirty="0"/>
          </a:p>
        </p:txBody>
      </p:sp>
      <p:sp>
        <p:nvSpPr>
          <p:cNvPr id="5" name="Content Placeholder 2"/>
          <p:cNvSpPr>
            <a:spLocks noGrp="1"/>
          </p:cNvSpPr>
          <p:nvPr>
            <p:ph idx="1"/>
          </p:nvPr>
        </p:nvSpPr>
        <p:spPr>
          <a:xfrm>
            <a:off x="251520" y="908720"/>
            <a:ext cx="8748464" cy="4906963"/>
          </a:xfrm>
        </p:spPr>
        <p:txBody>
          <a:bodyPr>
            <a:normAutofit fontScale="77500" lnSpcReduction="20000"/>
          </a:bodyPr>
          <a:lstStyle/>
          <a:p>
            <a:pPr marL="0" indent="0">
              <a:buSzPct val="80000"/>
              <a:buNone/>
            </a:pPr>
            <a:endParaRPr lang="en-US" sz="3200" dirty="0" smtClean="0"/>
          </a:p>
          <a:p>
            <a:pPr marL="0" indent="0">
              <a:buSzPct val="80000"/>
              <a:buNone/>
            </a:pPr>
            <a:r>
              <a:rPr lang="en-US" sz="3200" dirty="0" smtClean="0">
                <a:hlinkClick r:id="rId2"/>
              </a:rPr>
              <a:t>http</a:t>
            </a:r>
            <a:r>
              <a:rPr lang="en-US" sz="3200" dirty="0">
                <a:hlinkClick r:id="rId2"/>
              </a:rPr>
              <a:t>://</a:t>
            </a:r>
            <a:r>
              <a:rPr lang="en-US" sz="3200" dirty="0" err="1">
                <a:hlinkClick r:id="rId2"/>
              </a:rPr>
              <a:t>orcid.org</a:t>
            </a:r>
            <a:r>
              <a:rPr lang="en-US" sz="3200" dirty="0" smtClean="0">
                <a:hlinkClick r:id="rId2"/>
              </a:rPr>
              <a:t>/</a:t>
            </a:r>
            <a:r>
              <a:rPr lang="en-US" sz="3200" dirty="0" smtClean="0"/>
              <a:t> 0000-0002-8006-5079</a:t>
            </a:r>
            <a:endParaRPr lang="en-US" sz="3200" dirty="0"/>
          </a:p>
          <a:p>
            <a:pPr marL="0" indent="0">
              <a:buSzPct val="80000"/>
              <a:buNone/>
            </a:pPr>
            <a:endParaRPr lang="en-US" sz="3200" dirty="0"/>
          </a:p>
          <a:p>
            <a:pPr marL="0" indent="0">
              <a:buSzPct val="80000"/>
              <a:buNone/>
            </a:pPr>
            <a:r>
              <a:rPr lang="en-US" sz="3200" b="1" dirty="0"/>
              <a:t>Identifiers for authors </a:t>
            </a:r>
            <a:endParaRPr lang="en-US" sz="3200" dirty="0"/>
          </a:p>
          <a:p>
            <a:pPr marL="0" indent="0">
              <a:buSzPct val="80000"/>
              <a:buNone/>
            </a:pPr>
            <a:r>
              <a:rPr lang="en-US" sz="3200" dirty="0" smtClean="0"/>
              <a:t>•  distinguishing </a:t>
            </a:r>
            <a:r>
              <a:rPr lang="en-US" sz="3200" dirty="0"/>
              <a:t>the individual scientists </a:t>
            </a:r>
            <a:endParaRPr lang="en-US" sz="3200" dirty="0" smtClean="0"/>
          </a:p>
          <a:p>
            <a:pPr>
              <a:buSzPct val="80000"/>
              <a:buFont typeface="Arial" panose="020B0604020202020204" pitchFamily="34" charset="0"/>
              <a:buChar char="•"/>
            </a:pPr>
            <a:r>
              <a:rPr lang="en-US" sz="3200" dirty="0" smtClean="0"/>
              <a:t>free-of-charge </a:t>
            </a:r>
            <a:r>
              <a:rPr lang="en-US" sz="3200" dirty="0"/>
              <a:t>for persons</a:t>
            </a:r>
          </a:p>
          <a:p>
            <a:pPr>
              <a:buSzPct val="80000"/>
              <a:buFont typeface="Arial" panose="020B0604020202020204" pitchFamily="34" charset="0"/>
              <a:buChar char="•"/>
            </a:pPr>
            <a:r>
              <a:rPr lang="en-US" sz="3200" dirty="0"/>
              <a:t>&gt; </a:t>
            </a:r>
            <a:r>
              <a:rPr lang="en-US" sz="3200" dirty="0" smtClean="0"/>
              <a:t>8000 (in 2016 just 1200) </a:t>
            </a:r>
            <a:r>
              <a:rPr lang="en-US" sz="3200" dirty="0"/>
              <a:t>Serbian </a:t>
            </a:r>
            <a:r>
              <a:rPr lang="en-US" sz="3200" dirty="0" smtClean="0"/>
              <a:t>researchers have </a:t>
            </a:r>
            <a:r>
              <a:rPr lang="en-US" sz="3200" dirty="0"/>
              <a:t>ORC-ID</a:t>
            </a:r>
          </a:p>
          <a:p>
            <a:pPr>
              <a:buSzPct val="80000"/>
              <a:buFont typeface="Arial" panose="020B0604020202020204" pitchFamily="34" charset="0"/>
              <a:buChar char="•"/>
            </a:pPr>
            <a:r>
              <a:rPr lang="en-US" sz="3200" dirty="0" smtClean="0"/>
              <a:t>better </a:t>
            </a:r>
            <a:r>
              <a:rPr lang="en-US" sz="3200" dirty="0"/>
              <a:t>then local identifiers solution</a:t>
            </a:r>
          </a:p>
          <a:p>
            <a:pPr marL="0" indent="0">
              <a:buSzPct val="80000"/>
              <a:buNone/>
            </a:pPr>
            <a:endParaRPr lang="en-US" sz="3200" dirty="0"/>
          </a:p>
          <a:p>
            <a:pPr marL="0" indent="0">
              <a:buSzPct val="80000"/>
              <a:buNone/>
            </a:pPr>
            <a:r>
              <a:rPr lang="en-US" sz="3200" dirty="0"/>
              <a:t>Trustworthy author identifiers: </a:t>
            </a:r>
          </a:p>
          <a:p>
            <a:pPr marL="0" indent="0">
              <a:buSzPct val="80000"/>
              <a:buNone/>
            </a:pPr>
            <a:r>
              <a:rPr lang="en-US" sz="3200" dirty="0" smtClean="0"/>
              <a:t>• </a:t>
            </a:r>
            <a:r>
              <a:rPr lang="en-US" sz="3200" dirty="0" smtClean="0">
                <a:solidFill>
                  <a:srgbClr val="FF0000"/>
                </a:solidFill>
              </a:rPr>
              <a:t>Unique</a:t>
            </a:r>
            <a:r>
              <a:rPr lang="en-US" sz="3200" dirty="0" smtClean="0"/>
              <a:t> </a:t>
            </a:r>
            <a:r>
              <a:rPr lang="en-US" sz="3200" dirty="0"/>
              <a:t>on a global scale </a:t>
            </a:r>
          </a:p>
          <a:p>
            <a:pPr marL="0" indent="0">
              <a:buSzPct val="80000"/>
              <a:buNone/>
            </a:pPr>
            <a:r>
              <a:rPr lang="en-US" sz="3200" dirty="0" smtClean="0"/>
              <a:t>• Interoperable</a:t>
            </a:r>
            <a:r>
              <a:rPr lang="en-US" sz="3200" dirty="0"/>
              <a:t>, </a:t>
            </a:r>
            <a:r>
              <a:rPr lang="en-US" sz="3200" dirty="0">
                <a:solidFill>
                  <a:srgbClr val="FF0000"/>
                </a:solidFill>
              </a:rPr>
              <a:t>open </a:t>
            </a:r>
          </a:p>
          <a:p>
            <a:pPr marL="0" indent="0">
              <a:buSzPct val="80000"/>
              <a:buNone/>
            </a:pPr>
            <a:endParaRPr lang="en-US" sz="3200" dirty="0" smtClean="0"/>
          </a:p>
          <a:p>
            <a:pPr>
              <a:buSzPct val="80000"/>
              <a:buFont typeface="Wingdings" panose="05000000000000000000" pitchFamily="2" charset="2"/>
              <a:buChar char="§"/>
            </a:pPr>
            <a:endParaRPr lang="en-US" sz="3200" dirty="0" smtClean="0"/>
          </a:p>
          <a:p>
            <a:pPr>
              <a:buSzPct val="80000"/>
              <a:buFont typeface="Wingdings" panose="05000000000000000000" pitchFamily="2" charset="2"/>
              <a:buChar char="§"/>
            </a:pPr>
            <a:endParaRPr lang="en-US" dirty="0"/>
          </a:p>
        </p:txBody>
      </p:sp>
      <p:sp>
        <p:nvSpPr>
          <p:cNvPr id="3" name="Rounded Rectangle 2"/>
          <p:cNvSpPr/>
          <p:nvPr/>
        </p:nvSpPr>
        <p:spPr>
          <a:xfrm>
            <a:off x="2483768" y="1254985"/>
            <a:ext cx="3312368" cy="432048"/>
          </a:xfrm>
          <a:prstGeom prst="roundRect">
            <a:avLst/>
          </a:prstGeom>
          <a:solidFill>
            <a:srgbClr val="FFC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47636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6271592" cy="990600"/>
          </a:xfrm>
        </p:spPr>
        <p:txBody>
          <a:bodyPr/>
          <a:lstStyle/>
          <a:p>
            <a:r>
              <a:rPr lang="en-US" dirty="0" smtClean="0"/>
              <a:t>ORC-ID – more then 8000 researchers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709804457"/>
              </p:ext>
            </p:extLst>
          </p:nvPr>
        </p:nvGraphicFramePr>
        <p:xfrm>
          <a:off x="395536" y="1493043"/>
          <a:ext cx="8174583" cy="4240213"/>
        </p:xfrm>
        <a:graphic>
          <a:graphicData uri="http://schemas.openxmlformats.org/drawingml/2006/chart">
            <c:chart xmlns:c="http://schemas.openxmlformats.org/drawingml/2006/chart" xmlns:r="http://schemas.openxmlformats.org/officeDocument/2006/relationships" r:id="rId2"/>
          </a:graphicData>
        </a:graphic>
      </p:graphicFrame>
      <p:sp>
        <p:nvSpPr>
          <p:cNvPr id="5" name="Down Arrow 4"/>
          <p:cNvSpPr/>
          <p:nvPr/>
        </p:nvSpPr>
        <p:spPr>
          <a:xfrm rot="10521379" flipH="1">
            <a:off x="7067497" y="5392202"/>
            <a:ext cx="504056"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22093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6775648" cy="990600"/>
          </a:xfrm>
        </p:spPr>
        <p:txBody>
          <a:bodyPr/>
          <a:lstStyle/>
          <a:p>
            <a:r>
              <a:rPr lang="en-US" dirty="0"/>
              <a:t>Open Science </a:t>
            </a:r>
            <a:r>
              <a:rPr lang="en-US" dirty="0" smtClean="0"/>
              <a:t>Platform – Inst Rep </a:t>
            </a:r>
            <a:r>
              <a:rPr lang="en-US" dirty="0" err="1" smtClean="0"/>
              <a:t>Cont</a:t>
            </a:r>
            <a:endParaRPr lang="en-US" dirty="0"/>
          </a:p>
        </p:txBody>
      </p:sp>
      <p:sp>
        <p:nvSpPr>
          <p:cNvPr id="3" name="Content Placeholder 2"/>
          <p:cNvSpPr>
            <a:spLocks noGrp="1"/>
          </p:cNvSpPr>
          <p:nvPr>
            <p:ph idx="1"/>
          </p:nvPr>
        </p:nvSpPr>
        <p:spPr/>
        <p:txBody>
          <a:bodyPr>
            <a:normAutofit/>
          </a:bodyPr>
          <a:lstStyle/>
          <a:p>
            <a:pPr marL="0" indent="0">
              <a:buNone/>
            </a:pPr>
            <a:r>
              <a:rPr lang="ru-RU" sz="2400" dirty="0"/>
              <a:t>Дигитална платформа на којој почива репозиторијум мора да испуни барем минимум техничких стандарда који обезбеђују </a:t>
            </a:r>
            <a:r>
              <a:rPr lang="ru-RU" sz="2400" b="1" dirty="0">
                <a:solidFill>
                  <a:srgbClr val="FF0000"/>
                </a:solidFill>
              </a:rPr>
              <a:t>интероперабилност</a:t>
            </a:r>
            <a:r>
              <a:rPr lang="ru-RU" sz="2400" dirty="0"/>
              <a:t>, односно интеграцију репозиторијума у постојећу међународну инфраструктуру. То су:</a:t>
            </a:r>
          </a:p>
          <a:p>
            <a:pPr marL="355600" indent="0">
              <a:buNone/>
            </a:pPr>
            <a:r>
              <a:rPr lang="ru-RU" sz="2400" dirty="0" smtClean="0"/>
              <a:t>•</a:t>
            </a:r>
            <a:r>
              <a:rPr lang="en-US" sz="2400" dirty="0" smtClean="0"/>
              <a:t> </a:t>
            </a:r>
            <a:r>
              <a:rPr lang="ru-RU" sz="2400" dirty="0" smtClean="0"/>
              <a:t>усклађеност </a:t>
            </a:r>
            <a:r>
              <a:rPr lang="ru-RU" sz="2400" dirty="0"/>
              <a:t>са међународним протоколом за прикупљање и размену метаподатака </a:t>
            </a:r>
            <a:r>
              <a:rPr lang="en-US" sz="2400" dirty="0" err="1"/>
              <a:t>OAI-PMH</a:t>
            </a:r>
            <a:r>
              <a:rPr lang="en-US" sz="2400" dirty="0"/>
              <a:t> (Open Archive initiative Protocol for Metadata harvesting) </a:t>
            </a:r>
          </a:p>
          <a:p>
            <a:pPr marL="355600" indent="0">
              <a:buNone/>
            </a:pPr>
            <a:r>
              <a:rPr lang="en-US" sz="2400" dirty="0" smtClean="0"/>
              <a:t>• </a:t>
            </a:r>
            <a:r>
              <a:rPr lang="ru-RU" sz="2400" dirty="0" smtClean="0"/>
              <a:t>структурисани </a:t>
            </a:r>
            <a:r>
              <a:rPr lang="ru-RU" sz="2400" dirty="0"/>
              <a:t>метаподатке у складу са </a:t>
            </a:r>
            <a:r>
              <a:rPr lang="en-US" sz="2400" dirty="0"/>
              <a:t>Dublin Core  </a:t>
            </a:r>
            <a:r>
              <a:rPr lang="ru-RU" sz="2400" dirty="0"/>
              <a:t>стандардом. </a:t>
            </a:r>
          </a:p>
        </p:txBody>
      </p:sp>
    </p:spTree>
    <p:extLst>
      <p:ext uri="{BB962C8B-B14F-4D97-AF65-F5344CB8AC3E}">
        <p14:creationId xmlns:p14="http://schemas.microsoft.com/office/powerpoint/2010/main" val="10804567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Interoperability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5755"/>
            <a:ext cx="9144000" cy="5446490"/>
          </a:xfrm>
          <a:prstGeom prst="rect">
            <a:avLst/>
          </a:prstGeom>
        </p:spPr>
      </p:pic>
    </p:spTree>
    <p:extLst>
      <p:ext uri="{BB962C8B-B14F-4D97-AF65-F5344CB8AC3E}">
        <p14:creationId xmlns:p14="http://schemas.microsoft.com/office/powerpoint/2010/main" val="24490156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Interoperability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672"/>
            <a:ext cx="9144000" cy="5690671"/>
          </a:xfrm>
          <a:prstGeom prst="rect">
            <a:avLst/>
          </a:prstGeom>
        </p:spPr>
      </p:pic>
      <p:sp>
        <p:nvSpPr>
          <p:cNvPr id="5" name="Rounded Rectangle 4"/>
          <p:cNvSpPr/>
          <p:nvPr/>
        </p:nvSpPr>
        <p:spPr>
          <a:xfrm>
            <a:off x="4139952" y="3933056"/>
            <a:ext cx="3744416" cy="288032"/>
          </a:xfrm>
          <a:prstGeom prst="roundRect">
            <a:avLst/>
          </a:prstGeom>
          <a:solidFill>
            <a:srgbClr val="FF00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78375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t>
            </a:r>
            <a:r>
              <a:rPr lang="en-US" dirty="0" err="1" smtClean="0"/>
              <a:t>Repozitorization</a:t>
            </a:r>
            <a:r>
              <a:rPr lang="en-US" dirty="0" smtClean="0"/>
              <a:t>” of Serbia</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646544"/>
            <a:ext cx="7123111" cy="5856249"/>
          </a:xfrm>
          <a:prstGeom prst="rect">
            <a:avLst/>
          </a:prstGeom>
        </p:spPr>
      </p:pic>
      <p:cxnSp>
        <p:nvCxnSpPr>
          <p:cNvPr id="6" name="Straight Arrow Connector 5"/>
          <p:cNvCxnSpPr/>
          <p:nvPr/>
        </p:nvCxnSpPr>
        <p:spPr>
          <a:xfrm flipH="1" flipV="1">
            <a:off x="6228184" y="1052736"/>
            <a:ext cx="1512168" cy="10081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79512" y="2060848"/>
            <a:ext cx="1512168" cy="3139321"/>
          </a:xfrm>
          <a:prstGeom prst="rect">
            <a:avLst/>
          </a:prstGeom>
          <a:noFill/>
        </p:spPr>
        <p:txBody>
          <a:bodyPr wrap="square" rtlCol="0">
            <a:spAutoFit/>
          </a:bodyPr>
          <a:lstStyle/>
          <a:p>
            <a:r>
              <a:rPr lang="en-US" dirty="0" err="1" smtClean="0"/>
              <a:t>RaDAR</a:t>
            </a:r>
            <a:endParaRPr lang="en-US" dirty="0" smtClean="0"/>
          </a:p>
          <a:p>
            <a:r>
              <a:rPr lang="en-US" dirty="0" err="1" smtClean="0"/>
              <a:t>ViNAR</a:t>
            </a:r>
            <a:endParaRPr lang="en-US" dirty="0" smtClean="0"/>
          </a:p>
          <a:p>
            <a:r>
              <a:rPr lang="en-US" dirty="0" smtClean="0"/>
              <a:t>DAIS</a:t>
            </a:r>
          </a:p>
          <a:p>
            <a:r>
              <a:rPr lang="en-US" dirty="0" err="1" smtClean="0"/>
              <a:t>RIFDT</a:t>
            </a:r>
            <a:endParaRPr lang="en-US" dirty="0" smtClean="0"/>
          </a:p>
          <a:p>
            <a:r>
              <a:rPr lang="en-US" dirty="0" err="1" smtClean="0"/>
              <a:t>NaRDUS</a:t>
            </a:r>
            <a:endParaRPr lang="en-US" dirty="0" smtClean="0"/>
          </a:p>
          <a:p>
            <a:r>
              <a:rPr lang="en-US" dirty="0" err="1" smtClean="0"/>
              <a:t>Singipedia</a:t>
            </a:r>
            <a:endParaRPr lang="en-US" dirty="0" smtClean="0"/>
          </a:p>
          <a:p>
            <a:r>
              <a:rPr lang="en-US" dirty="0" smtClean="0"/>
              <a:t>...</a:t>
            </a:r>
          </a:p>
          <a:p>
            <a:r>
              <a:rPr lang="en-US" dirty="0" smtClean="0"/>
              <a:t>...</a:t>
            </a:r>
          </a:p>
          <a:p>
            <a:r>
              <a:rPr lang="en-US" dirty="0" smtClean="0"/>
              <a:t>...</a:t>
            </a:r>
          </a:p>
          <a:p>
            <a:r>
              <a:rPr lang="en-US" dirty="0" smtClean="0"/>
              <a:t>...</a:t>
            </a:r>
          </a:p>
          <a:p>
            <a:r>
              <a:rPr lang="en-US" dirty="0" smtClean="0"/>
              <a:t>...</a:t>
            </a:r>
            <a:endParaRPr lang="en-US" dirty="0"/>
          </a:p>
        </p:txBody>
      </p:sp>
      <p:sp>
        <p:nvSpPr>
          <p:cNvPr id="8" name="TextBox 7"/>
          <p:cNvSpPr txBox="1"/>
          <p:nvPr/>
        </p:nvSpPr>
        <p:spPr>
          <a:xfrm>
            <a:off x="1259632" y="5492204"/>
            <a:ext cx="3345531" cy="646331"/>
          </a:xfrm>
          <a:prstGeom prst="rect">
            <a:avLst/>
          </a:prstGeom>
          <a:noFill/>
        </p:spPr>
        <p:txBody>
          <a:bodyPr wrap="square" rtlCol="0">
            <a:spAutoFit/>
          </a:bodyPr>
          <a:lstStyle/>
          <a:p>
            <a:r>
              <a:rPr lang="en-US" dirty="0" smtClean="0">
                <a:solidFill>
                  <a:srgbClr val="FF0000"/>
                </a:solidFill>
              </a:rPr>
              <a:t>Open Source Software - </a:t>
            </a:r>
            <a:r>
              <a:rPr lang="en-US" dirty="0" err="1" smtClean="0">
                <a:solidFill>
                  <a:srgbClr val="FF0000"/>
                </a:solidFill>
              </a:rPr>
              <a:t>DSpace</a:t>
            </a:r>
            <a:endParaRPr lang="en-US" dirty="0">
              <a:solidFill>
                <a:srgbClr val="FF0000"/>
              </a:solidFill>
            </a:endParaRPr>
          </a:p>
        </p:txBody>
      </p:sp>
      <p:sp>
        <p:nvSpPr>
          <p:cNvPr id="9" name="TextBox 8"/>
          <p:cNvSpPr txBox="1"/>
          <p:nvPr/>
        </p:nvSpPr>
        <p:spPr>
          <a:xfrm>
            <a:off x="5327393" y="5492204"/>
            <a:ext cx="3456384" cy="923330"/>
          </a:xfrm>
          <a:prstGeom prst="rect">
            <a:avLst/>
          </a:prstGeom>
          <a:noFill/>
        </p:spPr>
        <p:txBody>
          <a:bodyPr wrap="square" rtlCol="0">
            <a:spAutoFit/>
          </a:bodyPr>
          <a:lstStyle/>
          <a:p>
            <a:r>
              <a:rPr lang="en-US" b="1" dirty="0">
                <a:solidFill>
                  <a:srgbClr val="FF0000"/>
                </a:solidFill>
              </a:rPr>
              <a:t>L</a:t>
            </a:r>
            <a:r>
              <a:rPr lang="en-US" b="1" dirty="0" smtClean="0">
                <a:solidFill>
                  <a:srgbClr val="FF0000"/>
                </a:solidFill>
              </a:rPr>
              <a:t>ibraries will have to change - </a:t>
            </a:r>
            <a:r>
              <a:rPr lang="en-US" b="1" dirty="0">
                <a:solidFill>
                  <a:srgbClr val="FF0000"/>
                </a:solidFill>
              </a:rPr>
              <a:t>Task</a:t>
            </a:r>
            <a:endParaRPr lang="ru-RU" b="1" dirty="0">
              <a:solidFill>
                <a:srgbClr val="FF0000"/>
              </a:solidFill>
            </a:endParaRPr>
          </a:p>
          <a:p>
            <a:endParaRPr lang="en-US" dirty="0"/>
          </a:p>
        </p:txBody>
      </p:sp>
    </p:spTree>
    <p:extLst>
      <p:ext uri="{BB962C8B-B14F-4D97-AF65-F5344CB8AC3E}">
        <p14:creationId xmlns:p14="http://schemas.microsoft.com/office/powerpoint/2010/main" val="26000807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6775648" cy="990600"/>
          </a:xfrm>
        </p:spPr>
        <p:txBody>
          <a:bodyPr/>
          <a:lstStyle/>
          <a:p>
            <a:r>
              <a:rPr lang="en-US" dirty="0"/>
              <a:t>Open Science </a:t>
            </a:r>
            <a:r>
              <a:rPr lang="en-US" dirty="0" smtClean="0"/>
              <a:t>Platform – Inst Rep </a:t>
            </a:r>
            <a:r>
              <a:rPr lang="en-US" dirty="0" err="1" smtClean="0"/>
              <a:t>Cont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ru-RU" sz="2400" dirty="0"/>
              <a:t>Министарство првенствено подржава депоновање публикованих научних радова у дигиталне репозиторијуме уз поштовање ауторских права и права уступљених издавачу (</a:t>
            </a:r>
            <a:r>
              <a:rPr lang="ru-RU" sz="2400" b="1" dirty="0"/>
              <a:t>Зелени отворени приступ</a:t>
            </a:r>
            <a:r>
              <a:rPr lang="ru-RU" sz="2400" dirty="0"/>
              <a:t>). </a:t>
            </a:r>
            <a:endParaRPr lang="en-US" sz="2400" dirty="0" smtClean="0"/>
          </a:p>
          <a:p>
            <a:pPr marL="0" indent="0">
              <a:buNone/>
            </a:pPr>
            <a:endParaRPr lang="ru-RU" sz="2400" dirty="0"/>
          </a:p>
          <a:p>
            <a:pPr marL="0" indent="0">
              <a:buNone/>
            </a:pPr>
            <a:r>
              <a:rPr lang="ru-RU" sz="2400" dirty="0"/>
              <a:t>Министарство ће препознавати као </a:t>
            </a:r>
            <a:r>
              <a:rPr lang="ru-RU" sz="2400" b="1" dirty="0">
                <a:solidFill>
                  <a:srgbClr val="FF0000"/>
                </a:solidFill>
              </a:rPr>
              <a:t>оправдане трошкове објављивања у отвореном приступу</a:t>
            </a:r>
            <a:r>
              <a:rPr lang="ru-RU" sz="2400" dirty="0">
                <a:solidFill>
                  <a:srgbClr val="FF0000"/>
                </a:solidFill>
              </a:rPr>
              <a:t> </a:t>
            </a:r>
            <a:r>
              <a:rPr lang="ru-RU" sz="2400" dirty="0"/>
              <a:t>(</a:t>
            </a:r>
            <a:r>
              <a:rPr lang="ru-RU" sz="2400" i="1" dirty="0" smtClean="0"/>
              <a:t>APC, BPC</a:t>
            </a:r>
            <a:r>
              <a:rPr lang="ru-RU" sz="2400" dirty="0" smtClean="0"/>
              <a:t>) </a:t>
            </a:r>
            <a:r>
              <a:rPr lang="ru-RU" sz="2400" dirty="0"/>
              <a:t>наведене у оквиру буџета </a:t>
            </a:r>
            <a:r>
              <a:rPr lang="ru-RU" sz="2400" dirty="0" smtClean="0"/>
              <a:t>пројеката</a:t>
            </a:r>
            <a:r>
              <a:rPr lang="en-US" sz="2400" dirty="0" smtClean="0"/>
              <a:t>....</a:t>
            </a:r>
            <a:r>
              <a:rPr lang="ru-RU" sz="2400" dirty="0" smtClean="0"/>
              <a:t>. </a:t>
            </a:r>
            <a:r>
              <a:rPr lang="ru-RU" sz="2400" dirty="0"/>
              <a:t>Министарство неће примати појединачне захтеве за надокнаду трошкова </a:t>
            </a:r>
            <a:r>
              <a:rPr lang="ru-RU" sz="2400" dirty="0" smtClean="0"/>
              <a:t>публиковања.</a:t>
            </a:r>
            <a:endParaRPr lang="ru-RU" sz="2400" dirty="0"/>
          </a:p>
          <a:p>
            <a:pPr marL="0" indent="0">
              <a:buNone/>
            </a:pPr>
            <a:endParaRPr lang="en-US" sz="2400" dirty="0" smtClean="0"/>
          </a:p>
          <a:p>
            <a:pPr marL="0" indent="0" algn="ctr">
              <a:buNone/>
            </a:pPr>
            <a:r>
              <a:rPr lang="en-US" sz="2400" b="1" dirty="0" smtClean="0">
                <a:solidFill>
                  <a:srgbClr val="FF0000"/>
                </a:solidFill>
              </a:rPr>
              <a:t>- </a:t>
            </a:r>
            <a:r>
              <a:rPr lang="en-US" sz="2400" b="1" dirty="0">
                <a:solidFill>
                  <a:srgbClr val="FF0000"/>
                </a:solidFill>
              </a:rPr>
              <a:t>non-compatible practices </a:t>
            </a:r>
            <a:r>
              <a:rPr lang="en-US" sz="2400" b="1" dirty="0" smtClean="0">
                <a:solidFill>
                  <a:srgbClr val="FF0000"/>
                </a:solidFill>
              </a:rPr>
              <a:t>at institutional </a:t>
            </a:r>
            <a:r>
              <a:rPr lang="en-US" sz="2400" b="1" dirty="0">
                <a:solidFill>
                  <a:srgbClr val="FF0000"/>
                </a:solidFill>
              </a:rPr>
              <a:t>accounting offices - </a:t>
            </a:r>
            <a:r>
              <a:rPr lang="en-US" sz="2400" b="1" dirty="0" smtClean="0">
                <a:solidFill>
                  <a:srgbClr val="FF0000"/>
                </a:solidFill>
              </a:rPr>
              <a:t>Task</a:t>
            </a:r>
            <a:endParaRPr lang="ru-RU" sz="2400" b="1" dirty="0">
              <a:solidFill>
                <a:srgbClr val="FF0000"/>
              </a:solidFill>
            </a:endParaRPr>
          </a:p>
        </p:txBody>
      </p:sp>
    </p:spTree>
    <p:extLst>
      <p:ext uri="{BB962C8B-B14F-4D97-AF65-F5344CB8AC3E}">
        <p14:creationId xmlns:p14="http://schemas.microsoft.com/office/powerpoint/2010/main" val="28430043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6775648" cy="990600"/>
          </a:xfrm>
        </p:spPr>
        <p:txBody>
          <a:bodyPr/>
          <a:lstStyle/>
          <a:p>
            <a:pPr algn="ctr"/>
            <a:r>
              <a:rPr lang="en-US" dirty="0" smtClean="0"/>
              <a:t>Research Data Sets</a:t>
            </a:r>
            <a:endParaRPr lang="en-US" dirty="0"/>
          </a:p>
        </p:txBody>
      </p:sp>
      <p:sp>
        <p:nvSpPr>
          <p:cNvPr id="5" name="Content Placeholder 2"/>
          <p:cNvSpPr>
            <a:spLocks noGrp="1"/>
          </p:cNvSpPr>
          <p:nvPr>
            <p:ph idx="1"/>
          </p:nvPr>
        </p:nvSpPr>
        <p:spPr>
          <a:xfrm>
            <a:off x="395536" y="836712"/>
            <a:ext cx="8352928" cy="4906963"/>
          </a:xfrm>
        </p:spPr>
        <p:txBody>
          <a:bodyPr>
            <a:normAutofit/>
          </a:bodyPr>
          <a:lstStyle/>
          <a:p>
            <a:pPr marL="0" indent="0">
              <a:buSzPct val="80000"/>
              <a:buNone/>
            </a:pPr>
            <a:endParaRPr lang="en-US" sz="3200" dirty="0" smtClean="0"/>
          </a:p>
          <a:p>
            <a:pPr marL="0" indent="0">
              <a:buSzPct val="80000"/>
              <a:buNone/>
            </a:pPr>
            <a:endParaRPr lang="en-US" sz="3200" dirty="0"/>
          </a:p>
          <a:p>
            <a:pPr>
              <a:buSzPct val="80000"/>
              <a:buFont typeface="Wingdings" panose="05000000000000000000" pitchFamily="2" charset="2"/>
              <a:buChar char="§"/>
            </a:pPr>
            <a:r>
              <a:rPr lang="en-US" sz="3200" dirty="0" smtClean="0"/>
              <a:t>to </a:t>
            </a:r>
            <a:r>
              <a:rPr lang="en-US" sz="3200" dirty="0"/>
              <a:t>help scientific community to </a:t>
            </a:r>
            <a:r>
              <a:rPr lang="en-US" sz="3200" dirty="0">
                <a:solidFill>
                  <a:srgbClr val="FF0000"/>
                </a:solidFill>
              </a:rPr>
              <a:t>re-use data</a:t>
            </a:r>
            <a:r>
              <a:rPr lang="en-US" sz="3200" dirty="0"/>
              <a:t>, and </a:t>
            </a:r>
            <a:r>
              <a:rPr lang="en-US" sz="3200" dirty="0" smtClean="0"/>
              <a:t>to </a:t>
            </a:r>
            <a:r>
              <a:rPr lang="en-US" sz="3200" dirty="0">
                <a:solidFill>
                  <a:srgbClr val="FF0000"/>
                </a:solidFill>
              </a:rPr>
              <a:t>check </a:t>
            </a:r>
            <a:r>
              <a:rPr lang="en-US" sz="3200" dirty="0" smtClean="0">
                <a:solidFill>
                  <a:srgbClr val="FF0000"/>
                </a:solidFill>
              </a:rPr>
              <a:t>research results</a:t>
            </a:r>
          </a:p>
          <a:p>
            <a:pPr>
              <a:buSzPct val="80000"/>
              <a:buFont typeface="Wingdings" panose="05000000000000000000" pitchFamily="2" charset="2"/>
              <a:buChar char="§"/>
            </a:pPr>
            <a:r>
              <a:rPr lang="en-US" sz="3200" dirty="0"/>
              <a:t>some Government data are </a:t>
            </a:r>
            <a:r>
              <a:rPr lang="en-US" sz="3200" dirty="0" smtClean="0"/>
              <a:t>opened</a:t>
            </a:r>
          </a:p>
          <a:p>
            <a:pPr marL="0" indent="0">
              <a:buSzPct val="80000"/>
              <a:buNone/>
            </a:pPr>
            <a:endParaRPr lang="en-US" sz="3200" dirty="0"/>
          </a:p>
          <a:p>
            <a:pPr>
              <a:buSzPct val="80000"/>
              <a:buFont typeface="Wingdings" panose="05000000000000000000" pitchFamily="2" charset="2"/>
              <a:buChar char="§"/>
            </a:pPr>
            <a:endParaRPr lang="en-US" sz="3200" dirty="0" smtClean="0"/>
          </a:p>
          <a:p>
            <a:pPr>
              <a:buSzPct val="80000"/>
              <a:buFont typeface="Wingdings" panose="05000000000000000000" pitchFamily="2" charset="2"/>
              <a:buChar char="§"/>
            </a:pPr>
            <a:endParaRPr lang="en-US" sz="3200" dirty="0" smtClean="0"/>
          </a:p>
          <a:p>
            <a:pPr>
              <a:buSzPct val="80000"/>
              <a:buFont typeface="Wingdings" panose="05000000000000000000" pitchFamily="2" charset="2"/>
              <a:buChar char="§"/>
            </a:pPr>
            <a:endParaRPr lang="en-US" dirty="0"/>
          </a:p>
        </p:txBody>
      </p:sp>
    </p:spTree>
    <p:extLst>
      <p:ext uri="{BB962C8B-B14F-4D97-AF65-F5344CB8AC3E}">
        <p14:creationId xmlns:p14="http://schemas.microsoft.com/office/powerpoint/2010/main" val="1011302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Environment</a:t>
            </a:r>
            <a:endParaRPr lang="en-US" dirty="0"/>
          </a:p>
        </p:txBody>
      </p:sp>
      <p:sp>
        <p:nvSpPr>
          <p:cNvPr id="3" name="Content Placeholder 2"/>
          <p:cNvSpPr>
            <a:spLocks noGrp="1"/>
          </p:cNvSpPr>
          <p:nvPr>
            <p:ph idx="1"/>
          </p:nvPr>
        </p:nvSpPr>
        <p:spPr>
          <a:xfrm>
            <a:off x="457200" y="1052736"/>
            <a:ext cx="8229600" cy="4906963"/>
          </a:xfrm>
        </p:spPr>
        <p:txBody>
          <a:bodyPr>
            <a:noAutofit/>
          </a:bodyPr>
          <a:lstStyle/>
          <a:p>
            <a:pPr>
              <a:buFont typeface="Arial" panose="020B0604020202020204" pitchFamily="34" charset="0"/>
              <a:buChar char="•"/>
            </a:pPr>
            <a:r>
              <a:rPr lang="en-US" sz="2800" dirty="0"/>
              <a:t>Journals publish papers written by scholars who are </a:t>
            </a:r>
            <a:r>
              <a:rPr lang="en-US" sz="2800" b="1" dirty="0">
                <a:solidFill>
                  <a:srgbClr val="FF0000"/>
                </a:solidFill>
              </a:rPr>
              <a:t>paid by </a:t>
            </a:r>
            <a:r>
              <a:rPr lang="en-US" sz="2800" dirty="0"/>
              <a:t>funders/universities to write </a:t>
            </a:r>
            <a:r>
              <a:rPr lang="en-US" sz="2800" dirty="0" smtClean="0"/>
              <a:t>them</a:t>
            </a:r>
            <a:endParaRPr lang="en-US" sz="2800" dirty="0"/>
          </a:p>
          <a:p>
            <a:pPr>
              <a:buFont typeface="Arial" panose="020B0604020202020204" pitchFamily="34" charset="0"/>
              <a:buChar char="•"/>
            </a:pPr>
            <a:r>
              <a:rPr lang="en-US" sz="2800" dirty="0"/>
              <a:t>Articles are peer-reviewed for journals by researchers </a:t>
            </a:r>
            <a:r>
              <a:rPr lang="en-US" sz="2800" dirty="0">
                <a:solidFill>
                  <a:srgbClr val="FF0000"/>
                </a:solidFill>
              </a:rPr>
              <a:t>for little or no payment </a:t>
            </a:r>
            <a:r>
              <a:rPr lang="en-US" sz="2800" dirty="0"/>
              <a:t>from </a:t>
            </a:r>
            <a:r>
              <a:rPr lang="en-US" sz="2800" dirty="0" smtClean="0"/>
              <a:t>publishers</a:t>
            </a:r>
            <a:endParaRPr lang="en-US" sz="2800" dirty="0"/>
          </a:p>
          <a:p>
            <a:pPr>
              <a:buFont typeface="Arial" panose="020B0604020202020204" pitchFamily="34" charset="0"/>
              <a:buChar char="•"/>
            </a:pPr>
            <a:r>
              <a:rPr lang="en-US" sz="2800" dirty="0"/>
              <a:t>Most journal editors receive </a:t>
            </a:r>
            <a:r>
              <a:rPr lang="en-US" sz="2800" dirty="0">
                <a:solidFill>
                  <a:srgbClr val="FF0000"/>
                </a:solidFill>
              </a:rPr>
              <a:t>little or no payment </a:t>
            </a:r>
            <a:r>
              <a:rPr lang="en-US" sz="2800" dirty="0"/>
              <a:t>from publishers, but are supplied with office space and secretarial assistance by scientific </a:t>
            </a:r>
            <a:r>
              <a:rPr lang="en-US" sz="2800" dirty="0" smtClean="0"/>
              <a:t>institutes/universities</a:t>
            </a:r>
            <a:endParaRPr lang="en-US" sz="2800" dirty="0"/>
          </a:p>
          <a:p>
            <a:pPr>
              <a:buFont typeface="Arial" panose="020B0604020202020204" pitchFamily="34" charset="0"/>
              <a:buChar char="•"/>
            </a:pPr>
            <a:r>
              <a:rPr lang="en-US" sz="2800" dirty="0"/>
              <a:t>Publishers copy-edit and typeset the articles, attach journal titles, and post them on the </a:t>
            </a:r>
            <a:r>
              <a:rPr lang="en-US" sz="2800" dirty="0" smtClean="0"/>
              <a:t>web </a:t>
            </a:r>
            <a:endParaRPr lang="en-US" sz="2800" dirty="0"/>
          </a:p>
        </p:txBody>
      </p:sp>
    </p:spTree>
    <p:extLst>
      <p:ext uri="{BB962C8B-B14F-4D97-AF65-F5344CB8AC3E}">
        <p14:creationId xmlns:p14="http://schemas.microsoft.com/office/powerpoint/2010/main" val="6656464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6127576" cy="990600"/>
          </a:xfrm>
        </p:spPr>
        <p:txBody>
          <a:bodyPr/>
          <a:lstStyle/>
          <a:p>
            <a:r>
              <a:rPr lang="en-US" dirty="0"/>
              <a:t>Open Science </a:t>
            </a:r>
            <a:r>
              <a:rPr lang="en-US" dirty="0" smtClean="0"/>
              <a:t>Platform – Data Sets</a:t>
            </a:r>
            <a:endParaRPr lang="en-US" dirty="0"/>
          </a:p>
        </p:txBody>
      </p:sp>
      <p:sp>
        <p:nvSpPr>
          <p:cNvPr id="3" name="Content Placeholder 2"/>
          <p:cNvSpPr>
            <a:spLocks noGrp="1"/>
          </p:cNvSpPr>
          <p:nvPr>
            <p:ph idx="1"/>
          </p:nvPr>
        </p:nvSpPr>
        <p:spPr/>
        <p:txBody>
          <a:bodyPr>
            <a:noAutofit/>
          </a:bodyPr>
          <a:lstStyle/>
          <a:p>
            <a:pPr marL="0" indent="0">
              <a:buNone/>
            </a:pPr>
            <a:r>
              <a:rPr lang="ru-RU" sz="2000" dirty="0"/>
              <a:t>Циљ архивирања примарних података јесте да се обезбеди њихово </a:t>
            </a:r>
            <a:r>
              <a:rPr lang="ru-RU" sz="2000" b="1" dirty="0">
                <a:solidFill>
                  <a:srgbClr val="FF0000"/>
                </a:solidFill>
              </a:rPr>
              <a:t>трајно чување</a:t>
            </a:r>
            <a:r>
              <a:rPr lang="ru-RU" sz="2000" dirty="0"/>
              <a:t> и омогући да подаци прикупљени током истраживања буду доступни у оквиру интероперабилне дигиталне платформе </a:t>
            </a:r>
            <a:r>
              <a:rPr lang="ru-RU" sz="2000" b="1" dirty="0">
                <a:solidFill>
                  <a:srgbClr val="FF0000"/>
                </a:solidFill>
              </a:rPr>
              <a:t>ради накнадне провере или поновног коришћења </a:t>
            </a:r>
            <a:r>
              <a:rPr lang="ru-RU" sz="2000" dirty="0"/>
              <a:t>у другим истраживањима или у неке друге сврхе. У зависности од законских ограничења и етичких стандарда који се примењују у одређеним дисциплинама, након архивирања примарни подаци могу бити (1) затворени, (2) доступни искључиво припадницима уско дефинисане групе истраживача у датој области, или (3) јавно доступни. </a:t>
            </a:r>
          </a:p>
          <a:p>
            <a:pPr marL="0" indent="0">
              <a:buNone/>
            </a:pPr>
            <a:r>
              <a:rPr lang="en-US" sz="2000" dirty="0" smtClean="0"/>
              <a:t>........</a:t>
            </a:r>
            <a:endParaRPr lang="ru-RU" sz="2000" dirty="0"/>
          </a:p>
          <a:p>
            <a:pPr marL="0" indent="0">
              <a:buNone/>
            </a:pPr>
            <a:r>
              <a:rPr lang="ru-RU" sz="2000" dirty="0"/>
              <a:t>Министарство </a:t>
            </a:r>
            <a:r>
              <a:rPr lang="ru-RU" sz="2000" b="1" dirty="0">
                <a:solidFill>
                  <a:srgbClr val="FF0000"/>
                </a:solidFill>
              </a:rPr>
              <a:t>препоручује</a:t>
            </a:r>
            <a:r>
              <a:rPr lang="ru-RU" sz="2000" dirty="0">
                <a:solidFill>
                  <a:srgbClr val="FF0000"/>
                </a:solidFill>
              </a:rPr>
              <a:t> </a:t>
            </a:r>
            <a:r>
              <a:rPr lang="ru-RU" sz="2000" dirty="0"/>
              <a:t>да се омогући отворени приступ примарним подацима прикупљеним током истраживања </a:t>
            </a:r>
            <a:endParaRPr lang="en-US" sz="2000" dirty="0"/>
          </a:p>
        </p:txBody>
      </p:sp>
      <p:sp>
        <p:nvSpPr>
          <p:cNvPr id="4" name="TextBox 3"/>
          <p:cNvSpPr txBox="1"/>
          <p:nvPr/>
        </p:nvSpPr>
        <p:spPr>
          <a:xfrm>
            <a:off x="2123728" y="5517232"/>
            <a:ext cx="4320479" cy="738664"/>
          </a:xfrm>
          <a:prstGeom prst="rect">
            <a:avLst/>
          </a:prstGeom>
          <a:noFill/>
        </p:spPr>
        <p:txBody>
          <a:bodyPr wrap="square" rtlCol="0">
            <a:spAutoFit/>
          </a:bodyPr>
          <a:lstStyle/>
          <a:p>
            <a:pPr algn="ctr"/>
            <a:r>
              <a:rPr lang="en-US" sz="2400" b="1" dirty="0" smtClean="0">
                <a:solidFill>
                  <a:srgbClr val="FF0000"/>
                </a:solidFill>
              </a:rPr>
              <a:t>We need new skills - </a:t>
            </a:r>
            <a:r>
              <a:rPr lang="en-US" sz="2400" b="1" dirty="0">
                <a:solidFill>
                  <a:srgbClr val="FF0000"/>
                </a:solidFill>
              </a:rPr>
              <a:t>Task</a:t>
            </a:r>
            <a:endParaRPr lang="ru-RU" sz="2400" b="1" dirty="0">
              <a:solidFill>
                <a:srgbClr val="FF0000"/>
              </a:solidFill>
            </a:endParaRPr>
          </a:p>
          <a:p>
            <a:endParaRPr lang="en-US" dirty="0"/>
          </a:p>
        </p:txBody>
      </p:sp>
    </p:spTree>
    <p:extLst>
      <p:ext uri="{BB962C8B-B14F-4D97-AF65-F5344CB8AC3E}">
        <p14:creationId xmlns:p14="http://schemas.microsoft.com/office/powerpoint/2010/main" val="14716761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6127576" cy="990600"/>
          </a:xfrm>
        </p:spPr>
        <p:txBody>
          <a:bodyPr/>
          <a:lstStyle/>
          <a:p>
            <a:r>
              <a:rPr lang="en-US" dirty="0"/>
              <a:t>Open Science </a:t>
            </a:r>
            <a:r>
              <a:rPr lang="en-US" dirty="0" smtClean="0"/>
              <a:t>Platform – End</a:t>
            </a:r>
            <a:endParaRPr lang="en-US" dirty="0"/>
          </a:p>
        </p:txBody>
      </p:sp>
      <p:sp>
        <p:nvSpPr>
          <p:cNvPr id="3" name="Content Placeholder 2"/>
          <p:cNvSpPr>
            <a:spLocks noGrp="1"/>
          </p:cNvSpPr>
          <p:nvPr>
            <p:ph idx="1"/>
          </p:nvPr>
        </p:nvSpPr>
        <p:spPr/>
        <p:txBody>
          <a:bodyPr>
            <a:noAutofit/>
          </a:bodyPr>
          <a:lstStyle/>
          <a:p>
            <a:pPr marL="0" indent="0">
              <a:buNone/>
            </a:pPr>
            <a:r>
              <a:rPr lang="ru-RU" sz="2000" dirty="0"/>
              <a:t>Универзитети и научноистраживачки институти који нису у саставу универзитета имају обавезу </a:t>
            </a:r>
            <a:r>
              <a:rPr lang="ru-RU" sz="2000" b="1" dirty="0">
                <a:solidFill>
                  <a:srgbClr val="FF0000"/>
                </a:solidFill>
              </a:rPr>
              <a:t>да у року од шест месеци дефинишу и усвоје платформе</a:t>
            </a:r>
            <a:r>
              <a:rPr lang="ru-RU" sz="2000" dirty="0"/>
              <a:t> за отворену науку, а у складу са овом Платформом.</a:t>
            </a:r>
          </a:p>
          <a:p>
            <a:pPr marL="0" indent="0">
              <a:buNone/>
            </a:pPr>
            <a:endParaRPr lang="ru-RU" sz="2000" dirty="0"/>
          </a:p>
          <a:p>
            <a:pPr marL="0" indent="0">
              <a:buNone/>
            </a:pPr>
            <a:r>
              <a:rPr lang="ru-RU" sz="2000" dirty="0" smtClean="0"/>
              <a:t>Министарство </a:t>
            </a:r>
            <a:r>
              <a:rPr lang="ru-RU" sz="2000" dirty="0"/>
              <a:t>ће редовно пратити поштовање принципа наведених у овој Платформи, а резултати праћења ће се користити </a:t>
            </a:r>
            <a:r>
              <a:rPr lang="ru-RU" sz="2000" b="1" dirty="0">
                <a:solidFill>
                  <a:srgbClr val="FF0000"/>
                </a:solidFill>
              </a:rPr>
              <a:t>приликом процене учинка</a:t>
            </a:r>
            <a:r>
              <a:rPr lang="ru-RU" sz="2000" dirty="0"/>
              <a:t> на пројектима, за </a:t>
            </a:r>
            <a:r>
              <a:rPr lang="ru-RU" sz="2000" b="1" dirty="0">
                <a:solidFill>
                  <a:srgbClr val="FF0000"/>
                </a:solidFill>
              </a:rPr>
              <a:t>будуће пријаве за финансирање</a:t>
            </a:r>
            <a:r>
              <a:rPr lang="ru-RU" sz="2000" dirty="0"/>
              <a:t>, као и остале активности Министарства намењене унапређењу научне делатности у Србији.</a:t>
            </a:r>
          </a:p>
        </p:txBody>
      </p:sp>
    </p:spTree>
    <p:extLst>
      <p:ext uri="{BB962C8B-B14F-4D97-AF65-F5344CB8AC3E}">
        <p14:creationId xmlns:p14="http://schemas.microsoft.com/office/powerpoint/2010/main" val="33903252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6199584" cy="990600"/>
          </a:xfrm>
        </p:spPr>
        <p:txBody>
          <a:bodyPr/>
          <a:lstStyle/>
          <a:p>
            <a:pPr algn="ctr"/>
            <a:r>
              <a:rPr lang="en-US" dirty="0" smtClean="0"/>
              <a:t>1</a:t>
            </a:r>
            <a:r>
              <a:rPr lang="en-US" baseline="30000" dirty="0" smtClean="0"/>
              <a:t>st</a:t>
            </a:r>
            <a:r>
              <a:rPr lang="en-US" dirty="0" smtClean="0"/>
              <a:t> Institutional Platform Adopted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0868" y="980728"/>
            <a:ext cx="6902264" cy="4906963"/>
          </a:xfrm>
        </p:spPr>
      </p:pic>
    </p:spTree>
    <p:extLst>
      <p:ext uri="{BB962C8B-B14F-4D97-AF65-F5344CB8AC3E}">
        <p14:creationId xmlns:p14="http://schemas.microsoft.com/office/powerpoint/2010/main" val="11371147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6847656" cy="990600"/>
          </a:xfrm>
        </p:spPr>
        <p:txBody>
          <a:bodyPr/>
          <a:lstStyle/>
          <a:p>
            <a:pPr algn="ctr"/>
            <a:r>
              <a:rPr lang="en-US" dirty="0" err="1" smtClean="0"/>
              <a:t>PlanS</a:t>
            </a:r>
            <a:r>
              <a:rPr lang="en-US" dirty="0" smtClean="0"/>
              <a:t> – new document – national funders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400" dirty="0" smtClean="0"/>
              <a:t>September, 4</a:t>
            </a:r>
            <a:r>
              <a:rPr lang="en-US" sz="2400" baseline="30000" dirty="0" smtClean="0"/>
              <a:t>th</a:t>
            </a:r>
            <a:r>
              <a:rPr lang="en-US" sz="2400" dirty="0" smtClean="0"/>
              <a:t>: EC </a:t>
            </a:r>
            <a:r>
              <a:rPr lang="en-US" sz="2400" dirty="0"/>
              <a:t>+ </a:t>
            </a:r>
            <a:r>
              <a:rPr lang="en-US" sz="2400" dirty="0" err="1"/>
              <a:t>ERC</a:t>
            </a:r>
            <a:r>
              <a:rPr lang="en-US" sz="2400" dirty="0"/>
              <a:t> + 11 national funders</a:t>
            </a:r>
          </a:p>
          <a:p>
            <a:pPr marL="0" indent="0">
              <a:buNone/>
            </a:pPr>
            <a:endParaRPr lang="en-US" sz="2400" dirty="0" smtClean="0"/>
          </a:p>
          <a:p>
            <a:pPr marL="0" indent="0">
              <a:buNone/>
            </a:pPr>
            <a:r>
              <a:rPr lang="en-US" sz="2400" dirty="0" smtClean="0"/>
              <a:t>After </a:t>
            </a:r>
            <a:r>
              <a:rPr lang="en-US" sz="2400" dirty="0"/>
              <a:t>1 January 2020 scientific publications on the results from research funded by </a:t>
            </a:r>
            <a:r>
              <a:rPr lang="en-US" sz="2400" b="1" dirty="0">
                <a:solidFill>
                  <a:srgbClr val="FF0000"/>
                </a:solidFill>
              </a:rPr>
              <a:t>public grants provided by national and European research councils </a:t>
            </a:r>
            <a:r>
              <a:rPr lang="en-US" sz="2400" dirty="0"/>
              <a:t>and funding bodies, must be published in compliant Open Access </a:t>
            </a:r>
            <a:r>
              <a:rPr lang="en-US" sz="2400" dirty="0" smtClean="0"/>
              <a:t>Journals </a:t>
            </a:r>
            <a:r>
              <a:rPr lang="en-US" sz="2400" dirty="0"/>
              <a:t>or on compliant Open Access Platforms</a:t>
            </a:r>
            <a:r>
              <a:rPr lang="en-US" sz="2400" dirty="0" smtClean="0"/>
              <a:t>.</a:t>
            </a:r>
          </a:p>
          <a:p>
            <a:pPr fontAlgn="base">
              <a:buFont typeface="Arial" panose="020B0604020202020204" pitchFamily="34" charset="0"/>
              <a:buChar char="•"/>
            </a:pPr>
            <a:r>
              <a:rPr lang="en-US" sz="2400" dirty="0"/>
              <a:t>The ‘hybrid’ model of publishing </a:t>
            </a:r>
            <a:r>
              <a:rPr lang="en-US" sz="2400" b="1" dirty="0">
                <a:solidFill>
                  <a:srgbClr val="FF0000"/>
                </a:solidFill>
              </a:rPr>
              <a:t>is not compliant </a:t>
            </a:r>
            <a:r>
              <a:rPr lang="en-US" sz="2400" dirty="0"/>
              <a:t>with the above principles;</a:t>
            </a:r>
          </a:p>
          <a:p>
            <a:pPr fontAlgn="base">
              <a:buFont typeface="Arial" panose="020B0604020202020204" pitchFamily="34" charset="0"/>
              <a:buChar char="•"/>
            </a:pPr>
            <a:r>
              <a:rPr lang="en-US" sz="2400" dirty="0"/>
              <a:t>The Funders will monitor compliance and sanction non-compliance.</a:t>
            </a:r>
          </a:p>
          <a:p>
            <a:pPr marL="0" indent="0">
              <a:buNone/>
            </a:pPr>
            <a:endParaRPr lang="en-US" sz="2400" dirty="0"/>
          </a:p>
          <a:p>
            <a:pPr marL="0" indent="0">
              <a:buNone/>
            </a:pPr>
            <a:r>
              <a:rPr lang="en-US" sz="2400" dirty="0" smtClean="0"/>
              <a:t>- strong reaction from publishers</a:t>
            </a:r>
          </a:p>
          <a:p>
            <a:pPr marL="0" indent="0">
              <a:buNone/>
            </a:pPr>
            <a:endParaRPr lang="en-US" sz="2400" dirty="0" smtClean="0"/>
          </a:p>
        </p:txBody>
      </p:sp>
    </p:spTree>
    <p:extLst>
      <p:ext uri="{BB962C8B-B14F-4D97-AF65-F5344CB8AC3E}">
        <p14:creationId xmlns:p14="http://schemas.microsoft.com/office/powerpoint/2010/main" val="1506734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Next steps</a:t>
            </a:r>
            <a:endParaRPr lang="en-US" dirty="0"/>
          </a:p>
        </p:txBody>
      </p:sp>
      <p:sp>
        <p:nvSpPr>
          <p:cNvPr id="4" name="Content Placeholder 2"/>
          <p:cNvSpPr txBox="1">
            <a:spLocks/>
          </p:cNvSpPr>
          <p:nvPr/>
        </p:nvSpPr>
        <p:spPr>
          <a:xfrm>
            <a:off x="539552" y="927466"/>
            <a:ext cx="8352928" cy="4906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2060"/>
              </a:buClr>
              <a:buSzPct val="125000"/>
              <a:buFont typeface="Arial" pitchFamily="34" charset="0"/>
              <a:buChar char="●"/>
              <a:defRPr sz="1800" kern="1200">
                <a:solidFill>
                  <a:srgbClr val="002060"/>
                </a:solidFill>
                <a:latin typeface="+mn-lt"/>
                <a:ea typeface="+mn-ea"/>
                <a:cs typeface="+mn-cs"/>
              </a:defRPr>
            </a:lvl1pPr>
            <a:lvl2pPr marL="742950" indent="-285750" algn="l" defTabSz="914400" rtl="0" eaLnBrk="1" latinLnBrk="0" hangingPunct="1">
              <a:spcBef>
                <a:spcPct val="20000"/>
              </a:spcBef>
              <a:buClr>
                <a:srgbClr val="002060"/>
              </a:buClr>
              <a:buSzPct val="100000"/>
              <a:buFont typeface="Arial" pitchFamily="34" charset="0"/>
              <a:buChar char="●"/>
              <a:defRPr sz="1800" kern="1200" baseline="0">
                <a:solidFill>
                  <a:srgbClr val="002060"/>
                </a:solidFill>
                <a:latin typeface="+mn-lt"/>
                <a:ea typeface="+mn-ea"/>
                <a:cs typeface="+mn-cs"/>
              </a:defRPr>
            </a:lvl2pPr>
            <a:lvl3pPr marL="1143000" indent="-228600" algn="l" defTabSz="914400" rtl="0" eaLnBrk="1" latinLnBrk="0" hangingPunct="1">
              <a:spcBef>
                <a:spcPct val="20000"/>
              </a:spcBef>
              <a:buClr>
                <a:srgbClr val="002060"/>
              </a:buClr>
              <a:buSzPct val="100000"/>
              <a:buFont typeface="Arial" pitchFamily="34" charset="0"/>
              <a:buChar char="–"/>
              <a:defRPr sz="1800" kern="1200">
                <a:solidFill>
                  <a:srgbClr val="002060"/>
                </a:solidFill>
                <a:latin typeface="+mn-lt"/>
                <a:ea typeface="+mn-ea"/>
                <a:cs typeface="+mn-cs"/>
              </a:defRPr>
            </a:lvl3pPr>
            <a:lvl4pPr marL="1600200" indent="-228600" algn="l" defTabSz="914400" rtl="0" eaLnBrk="1" latinLnBrk="0" hangingPunct="1">
              <a:spcBef>
                <a:spcPct val="20000"/>
              </a:spcBef>
              <a:buClr>
                <a:srgbClr val="002060"/>
              </a:buClr>
              <a:buSzPct val="80000"/>
              <a:buFont typeface="Arial" pitchFamily="34" charset="0"/>
              <a:buChar char="–"/>
              <a:defRPr sz="1800" i="1" kern="1200">
                <a:solidFill>
                  <a:srgbClr val="002060"/>
                </a:solidFill>
                <a:latin typeface="+mn-lt"/>
                <a:ea typeface="+mn-ea"/>
                <a:cs typeface="+mn-cs"/>
              </a:defRPr>
            </a:lvl4pPr>
            <a:lvl5pPr marL="2057400" indent="-228600" algn="l" defTabSz="914400" rtl="0" eaLnBrk="1" latinLnBrk="0" hangingPunct="1">
              <a:spcBef>
                <a:spcPct val="20000"/>
              </a:spcBef>
              <a:buClr>
                <a:srgbClr val="002060"/>
              </a:buClr>
              <a:buSzPct val="80000"/>
              <a:buFont typeface="Arial" pitchFamily="34" charset="0"/>
              <a:buChar char="–"/>
              <a:defRPr sz="1800" i="1"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SzPct val="80000"/>
              <a:buFont typeface="Arial" pitchFamily="34" charset="0"/>
              <a:buNone/>
            </a:pPr>
            <a:endParaRPr lang="en-US" sz="3200" dirty="0" smtClean="0"/>
          </a:p>
          <a:p>
            <a:pPr marL="0" indent="0">
              <a:buSzPct val="80000"/>
              <a:buFont typeface="Arial" pitchFamily="34" charset="0"/>
              <a:buNone/>
            </a:pPr>
            <a:endParaRPr lang="en-US" sz="3200" dirty="0" smtClean="0"/>
          </a:p>
          <a:p>
            <a:pPr>
              <a:buSzPct val="80000"/>
              <a:buFont typeface="Wingdings" panose="05000000000000000000" pitchFamily="2" charset="2"/>
              <a:buChar char="§"/>
            </a:pPr>
            <a:r>
              <a:rPr lang="en-US" sz="3200" dirty="0" err="1" smtClean="0"/>
              <a:t>Repozitorization</a:t>
            </a:r>
            <a:r>
              <a:rPr lang="en-US" sz="3200" dirty="0" smtClean="0"/>
              <a:t> </a:t>
            </a:r>
            <a:r>
              <a:rPr lang="en-US" sz="3200" dirty="0"/>
              <a:t>of Serbia </a:t>
            </a:r>
            <a:endParaRPr lang="en-US" sz="3200" dirty="0" smtClean="0"/>
          </a:p>
          <a:p>
            <a:pPr>
              <a:buSzPct val="80000"/>
              <a:buFont typeface="Wingdings" panose="05000000000000000000" pitchFamily="2" charset="2"/>
              <a:buChar char="§"/>
            </a:pPr>
            <a:r>
              <a:rPr lang="en-US" sz="3200" dirty="0"/>
              <a:t>develop institutional </a:t>
            </a:r>
            <a:r>
              <a:rPr lang="en-US" sz="3200" dirty="0" smtClean="0"/>
              <a:t>platform/policies</a:t>
            </a:r>
          </a:p>
          <a:p>
            <a:pPr>
              <a:buSzPct val="80000"/>
              <a:buFont typeface="Wingdings" panose="05000000000000000000" pitchFamily="2" charset="2"/>
              <a:buChar char="§"/>
            </a:pPr>
            <a:r>
              <a:rPr lang="en-US" sz="3200" dirty="0"/>
              <a:t>help to made repositories </a:t>
            </a:r>
            <a:r>
              <a:rPr lang="en-US" sz="3200" dirty="0" err="1"/>
              <a:t>OpenAIRE</a:t>
            </a:r>
            <a:r>
              <a:rPr lang="en-US" sz="3200" dirty="0"/>
              <a:t> </a:t>
            </a:r>
            <a:r>
              <a:rPr lang="en-US" sz="3200" dirty="0" smtClean="0"/>
              <a:t>compatible</a:t>
            </a:r>
            <a:endParaRPr lang="en-US" sz="3200" dirty="0"/>
          </a:p>
          <a:p>
            <a:pPr>
              <a:buSzPct val="80000"/>
              <a:buFont typeface="Wingdings" panose="05000000000000000000" pitchFamily="2" charset="2"/>
              <a:buChar char="§"/>
            </a:pPr>
            <a:endParaRPr lang="en-US" sz="3200" dirty="0"/>
          </a:p>
          <a:p>
            <a:pPr marL="2286000" lvl="5" indent="0">
              <a:buNone/>
            </a:pPr>
            <a:r>
              <a:rPr lang="en-US" sz="3400" dirty="0" smtClean="0"/>
              <a:t>  </a:t>
            </a:r>
            <a:r>
              <a:rPr lang="en-US" sz="4800" dirty="0" err="1" smtClean="0">
                <a:solidFill>
                  <a:schemeClr val="tx2">
                    <a:lumMod val="75000"/>
                  </a:schemeClr>
                </a:solidFill>
              </a:rPr>
              <a:t>open.ac.rs</a:t>
            </a:r>
            <a:endParaRPr lang="en-US" sz="3400" dirty="0" smtClean="0">
              <a:solidFill>
                <a:schemeClr val="tx2">
                  <a:lumMod val="75000"/>
                </a:schemeClr>
              </a:solidFill>
            </a:endParaRPr>
          </a:p>
          <a:p>
            <a:pPr marL="0" indent="0">
              <a:buSzPct val="80000"/>
              <a:buNone/>
            </a:pPr>
            <a:endParaRPr lang="en-US" sz="3200" dirty="0"/>
          </a:p>
          <a:p>
            <a:pPr>
              <a:buSzPct val="80000"/>
              <a:buFont typeface="Wingdings" panose="05000000000000000000" pitchFamily="2" charset="2"/>
              <a:buChar char="§"/>
            </a:pPr>
            <a:endParaRPr lang="en-US" sz="3200" dirty="0" smtClean="0"/>
          </a:p>
          <a:p>
            <a:pPr>
              <a:buSzPct val="80000"/>
              <a:buFont typeface="Wingdings" panose="05000000000000000000" pitchFamily="2" charset="2"/>
              <a:buChar char="§"/>
            </a:pPr>
            <a:endParaRPr lang="en-US" sz="3200" dirty="0" smtClean="0"/>
          </a:p>
          <a:p>
            <a:pPr>
              <a:buSzPct val="80000"/>
              <a:buFont typeface="Wingdings" panose="05000000000000000000" pitchFamily="2" charset="2"/>
              <a:buChar char="§"/>
            </a:pPr>
            <a:endParaRPr lang="en-US" dirty="0"/>
          </a:p>
        </p:txBody>
      </p:sp>
    </p:spTree>
    <p:extLst>
      <p:ext uri="{BB962C8B-B14F-4D97-AF65-F5344CB8AC3E}">
        <p14:creationId xmlns:p14="http://schemas.microsoft.com/office/powerpoint/2010/main" val="15948184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pPr algn="l"/>
            <a:fld id="{B4B93ABD-C40B-4671-B0B0-74E7CEFE2D49}" type="slidenum">
              <a:rPr lang="en-US" smtClean="0"/>
              <a:pPr algn="l"/>
              <a:t>35</a:t>
            </a:fld>
            <a:endParaRPr lang="en-US" dirty="0"/>
          </a:p>
        </p:txBody>
      </p:sp>
      <p:sp>
        <p:nvSpPr>
          <p:cNvPr id="5" name="TextBox 4"/>
          <p:cNvSpPr txBox="1"/>
          <p:nvPr/>
        </p:nvSpPr>
        <p:spPr>
          <a:xfrm>
            <a:off x="399181" y="1844824"/>
            <a:ext cx="8352928" cy="1815882"/>
          </a:xfrm>
          <a:prstGeom prst="rect">
            <a:avLst/>
          </a:prstGeom>
          <a:noFill/>
        </p:spPr>
        <p:txBody>
          <a:bodyPr wrap="square" rtlCol="0">
            <a:spAutoFit/>
          </a:bodyPr>
          <a:lstStyle/>
          <a:p>
            <a:pPr marL="457200" indent="-457200">
              <a:buFont typeface="Arial" panose="020B0604020202020204" pitchFamily="34" charset="0"/>
              <a:buChar char="•"/>
            </a:pPr>
            <a:endParaRPr lang="sr-Latn-RS" sz="2800" dirty="0" smtClean="0">
              <a:solidFill>
                <a:srgbClr val="002060"/>
              </a:solidFill>
            </a:endParaRPr>
          </a:p>
          <a:p>
            <a:pPr algn="ctr"/>
            <a:endParaRPr lang="sr-Latn-RS" sz="2800" dirty="0" smtClean="0">
              <a:solidFill>
                <a:srgbClr val="002060"/>
              </a:solidFill>
            </a:endParaRPr>
          </a:p>
          <a:p>
            <a:pPr algn="ctr"/>
            <a:endParaRPr lang="sr-Latn-RS" sz="2800" dirty="0" smtClean="0">
              <a:solidFill>
                <a:srgbClr val="002060"/>
              </a:solidFill>
            </a:endParaRPr>
          </a:p>
          <a:p>
            <a:pPr algn="ctr"/>
            <a:r>
              <a:rPr lang="en-US" sz="2800" dirty="0" smtClean="0">
                <a:solidFill>
                  <a:srgbClr val="002060"/>
                </a:solidFill>
              </a:rPr>
              <a:t>Questions &amp; Comments</a:t>
            </a:r>
            <a:endParaRPr lang="sr-Latn-RS" sz="2800" dirty="0">
              <a:solidFill>
                <a:srgbClr val="002060"/>
              </a:solidFill>
            </a:endParaRPr>
          </a:p>
        </p:txBody>
      </p:sp>
    </p:spTree>
    <p:extLst>
      <p:ext uri="{BB962C8B-B14F-4D97-AF65-F5344CB8AC3E}">
        <p14:creationId xmlns:p14="http://schemas.microsoft.com/office/powerpoint/2010/main" val="2994102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Environment</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a:t>Authors sign copyright agreements that give publishers exclusive rights </a:t>
            </a:r>
            <a:r>
              <a:rPr lang="en-US" sz="2800" dirty="0">
                <a:solidFill>
                  <a:srgbClr val="FF0000"/>
                </a:solidFill>
              </a:rPr>
              <a:t>to sell </a:t>
            </a:r>
            <a:r>
              <a:rPr lang="en-US" sz="2800" dirty="0"/>
              <a:t>access to online or printed copies of their </a:t>
            </a:r>
            <a:r>
              <a:rPr lang="en-US" sz="2800" dirty="0" smtClean="0"/>
              <a:t>articles</a:t>
            </a:r>
          </a:p>
          <a:p>
            <a:pPr>
              <a:buFont typeface="Arial" panose="020B0604020202020204" pitchFamily="34" charset="0"/>
              <a:buChar char="•"/>
            </a:pPr>
            <a:endParaRPr lang="en-US" sz="2800" dirty="0"/>
          </a:p>
          <a:p>
            <a:pPr>
              <a:buFont typeface="Arial" panose="020B0604020202020204" pitchFamily="34" charset="0"/>
              <a:buChar char="•"/>
            </a:pPr>
            <a:r>
              <a:rPr lang="en-US" sz="2800" dirty="0" smtClean="0"/>
              <a:t>Universities/</a:t>
            </a:r>
            <a:r>
              <a:rPr lang="en-US" sz="2800" dirty="0" err="1" smtClean="0"/>
              <a:t>goverments</a:t>
            </a:r>
            <a:r>
              <a:rPr lang="en-US" sz="2800" dirty="0" smtClean="0"/>
              <a:t> </a:t>
            </a:r>
            <a:r>
              <a:rPr lang="en-US" sz="2800" b="1" dirty="0">
                <a:solidFill>
                  <a:srgbClr val="FF0000"/>
                </a:solidFill>
              </a:rPr>
              <a:t>buy</a:t>
            </a:r>
            <a:r>
              <a:rPr lang="en-US" sz="2800" dirty="0"/>
              <a:t> back access to the articles that are written, reviewed, and edited by their own </a:t>
            </a:r>
            <a:r>
              <a:rPr lang="en-US" sz="2800" dirty="0" smtClean="0"/>
              <a:t>researchers </a:t>
            </a:r>
            <a:r>
              <a:rPr lang="en-US" sz="2800" dirty="0"/>
              <a:t>and researchers of other institutes/universities</a:t>
            </a:r>
          </a:p>
        </p:txBody>
      </p:sp>
    </p:spTree>
    <p:extLst>
      <p:ext uri="{BB962C8B-B14F-4D97-AF65-F5344CB8AC3E}">
        <p14:creationId xmlns:p14="http://schemas.microsoft.com/office/powerpoint/2010/main" val="1755454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Profit</a:t>
            </a:r>
            <a:endParaRPr lang="en-US" dirty="0"/>
          </a:p>
        </p:txBody>
      </p:sp>
      <p:sp>
        <p:nvSpPr>
          <p:cNvPr id="3" name="Content Placeholder 2"/>
          <p:cNvSpPr>
            <a:spLocks noGrp="1"/>
          </p:cNvSpPr>
          <p:nvPr>
            <p:ph idx="1"/>
          </p:nvPr>
        </p:nvSpPr>
        <p:spPr>
          <a:xfrm>
            <a:off x="457200" y="1219200"/>
            <a:ext cx="8579296" cy="4906963"/>
          </a:xfrm>
        </p:spPr>
        <p:txBody>
          <a:bodyPr>
            <a:noAutofit/>
          </a:bodyPr>
          <a:lstStyle/>
          <a:p>
            <a:pPr marL="0" indent="0">
              <a:buNone/>
            </a:pPr>
            <a:r>
              <a:rPr lang="en-US" sz="2800" dirty="0"/>
              <a:t>Commercial publishers must publish financial reports:</a:t>
            </a:r>
          </a:p>
          <a:p>
            <a:pPr marL="0" indent="0">
              <a:buNone/>
            </a:pPr>
            <a:r>
              <a:rPr lang="en-US" sz="2800" dirty="0"/>
              <a:t>	– Elsevier profits about 40% of </a:t>
            </a:r>
            <a:r>
              <a:rPr lang="en-US" sz="2800" dirty="0" smtClean="0"/>
              <a:t>revenue</a:t>
            </a:r>
            <a:endParaRPr lang="en-US" sz="2800" dirty="0"/>
          </a:p>
          <a:p>
            <a:pPr marL="0" indent="0">
              <a:buNone/>
            </a:pPr>
            <a:r>
              <a:rPr lang="en-US" sz="2800" dirty="0"/>
              <a:t>	– Wiley, Springer, and Taylor Francis </a:t>
            </a:r>
            <a:r>
              <a:rPr lang="en-US" sz="2800" dirty="0" err="1" smtClean="0"/>
              <a:t>cca</a:t>
            </a:r>
            <a:r>
              <a:rPr lang="en-US" sz="2800" dirty="0" smtClean="0"/>
              <a:t> 35%</a:t>
            </a:r>
            <a:endParaRPr lang="en-US" sz="2800" dirty="0"/>
          </a:p>
          <a:p>
            <a:pPr marL="0" indent="0">
              <a:buNone/>
            </a:pPr>
            <a:endParaRPr lang="en-US" sz="2800" dirty="0"/>
          </a:p>
          <a:p>
            <a:pPr marL="0" indent="0">
              <a:buNone/>
            </a:pPr>
            <a:r>
              <a:rPr lang="en-US" sz="2800" dirty="0"/>
              <a:t>Comparisons to other </a:t>
            </a:r>
            <a:r>
              <a:rPr lang="en-US" sz="2800" dirty="0" smtClean="0"/>
              <a:t>industries:</a:t>
            </a:r>
            <a:endParaRPr lang="en-US" sz="2800" dirty="0"/>
          </a:p>
          <a:p>
            <a:pPr marL="0" indent="0">
              <a:buNone/>
            </a:pPr>
            <a:r>
              <a:rPr lang="en-US" sz="2800" dirty="0"/>
              <a:t>	– Apple 22%</a:t>
            </a:r>
          </a:p>
          <a:p>
            <a:pPr marL="0" indent="0">
              <a:buNone/>
            </a:pPr>
            <a:r>
              <a:rPr lang="en-US" sz="2800" dirty="0"/>
              <a:t>	– Pharmaceuticals 12-14%</a:t>
            </a:r>
          </a:p>
          <a:p>
            <a:pPr marL="0" indent="0">
              <a:buNone/>
            </a:pPr>
            <a:r>
              <a:rPr lang="en-US" sz="2800" dirty="0"/>
              <a:t>	– General Motors 5%</a:t>
            </a:r>
          </a:p>
        </p:txBody>
      </p:sp>
    </p:spTree>
    <p:extLst>
      <p:ext uri="{BB962C8B-B14F-4D97-AF65-F5344CB8AC3E}">
        <p14:creationId xmlns:p14="http://schemas.microsoft.com/office/powerpoint/2010/main" val="1759742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Additional reason  / Impact Factor</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t>Impact Factor is </a:t>
            </a:r>
            <a:r>
              <a:rPr lang="en-US" sz="3200" dirty="0" smtClean="0"/>
              <a:t>culprit! </a:t>
            </a:r>
            <a:r>
              <a:rPr lang="en-US" sz="2800" dirty="0" smtClean="0"/>
              <a:t>Need something new.</a:t>
            </a:r>
            <a:endParaRPr lang="en-US" sz="3200" dirty="0"/>
          </a:p>
          <a:p>
            <a:pPr marL="0" indent="0">
              <a:buNone/>
            </a:pPr>
            <a:endParaRPr lang="en-US" sz="3200" dirty="0" smtClean="0"/>
          </a:p>
          <a:p>
            <a:pPr marL="0" indent="0">
              <a:buNone/>
            </a:pPr>
            <a:r>
              <a:rPr lang="en-US" sz="3200" dirty="0" smtClean="0"/>
              <a:t>Nature </a:t>
            </a:r>
            <a:r>
              <a:rPr lang="en-US" sz="3200" dirty="0"/>
              <a:t>journal had impact factor of 41.4 in 2014. </a:t>
            </a:r>
            <a:endParaRPr lang="en-US" sz="3200" dirty="0" smtClean="0"/>
          </a:p>
          <a:p>
            <a:pPr marL="1612900">
              <a:buFont typeface="Arial" panose="020B0604020202020204" pitchFamily="34" charset="0"/>
              <a:buChar char="•"/>
            </a:pPr>
            <a:r>
              <a:rPr lang="en-US" sz="3200" dirty="0" smtClean="0"/>
              <a:t>	14</a:t>
            </a:r>
            <a:r>
              <a:rPr lang="en-US" sz="3200" dirty="0"/>
              <a:t>% of articles contributed to this impact </a:t>
            </a:r>
            <a:r>
              <a:rPr lang="en-US" sz="3200" dirty="0" smtClean="0"/>
              <a:t>factor, </a:t>
            </a:r>
            <a:r>
              <a:rPr lang="en-US" sz="3200" dirty="0"/>
              <a:t>and </a:t>
            </a:r>
            <a:endParaRPr lang="en-US" sz="3200" dirty="0" smtClean="0"/>
          </a:p>
          <a:p>
            <a:pPr marL="1612900">
              <a:buFont typeface="Arial" panose="020B0604020202020204" pitchFamily="34" charset="0"/>
              <a:buChar char="•"/>
            </a:pPr>
            <a:r>
              <a:rPr lang="en-US" sz="3200" dirty="0"/>
              <a:t>	</a:t>
            </a:r>
            <a:r>
              <a:rPr lang="en-US" sz="3200" dirty="0" smtClean="0"/>
              <a:t>86</a:t>
            </a:r>
            <a:r>
              <a:rPr lang="en-US" sz="3200" dirty="0"/>
              <a:t>% of articles were never cited.</a:t>
            </a:r>
          </a:p>
        </p:txBody>
      </p:sp>
    </p:spTree>
    <p:extLst>
      <p:ext uri="{BB962C8B-B14F-4D97-AF65-F5344CB8AC3E}">
        <p14:creationId xmlns:p14="http://schemas.microsoft.com/office/powerpoint/2010/main" val="483958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Solution? </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sz="2400" dirty="0"/>
              <a:t>Elsevier’s profits swell to more than </a:t>
            </a:r>
            <a:r>
              <a:rPr lang="en-US" sz="2400" b="1" dirty="0"/>
              <a:t>£900 million </a:t>
            </a:r>
            <a:r>
              <a:rPr lang="en-US" sz="2400" dirty="0"/>
              <a:t>(in: Times Higher Education, 20.02.2018)</a:t>
            </a:r>
            <a:endParaRPr lang="en-US" sz="2400" dirty="0" smtClean="0"/>
          </a:p>
          <a:p>
            <a:pPr marL="0" indent="0">
              <a:buNone/>
            </a:pPr>
            <a:endParaRPr lang="en-US" sz="2400" dirty="0" smtClean="0"/>
          </a:p>
          <a:p>
            <a:pPr marL="0" indent="0">
              <a:buNone/>
            </a:pPr>
            <a:r>
              <a:rPr lang="en-US" sz="2400" dirty="0" smtClean="0"/>
              <a:t>French </a:t>
            </a:r>
            <a:r>
              <a:rPr lang="en-US" sz="2400" dirty="0"/>
              <a:t>Universities </a:t>
            </a:r>
            <a:r>
              <a:rPr lang="en-US" sz="2400" b="1" dirty="0"/>
              <a:t>Cancel</a:t>
            </a:r>
            <a:r>
              <a:rPr lang="en-US" sz="2400" dirty="0"/>
              <a:t> Subscriptions to Springer Journals (in: The Scientist, 31.03.2018</a:t>
            </a:r>
            <a:r>
              <a:rPr lang="en-US" sz="2400" dirty="0" smtClean="0"/>
              <a:t>)</a:t>
            </a:r>
          </a:p>
          <a:p>
            <a:pPr marL="0" indent="0">
              <a:buNone/>
            </a:pPr>
            <a:endParaRPr lang="en-US" sz="2400" b="1" dirty="0" smtClean="0"/>
          </a:p>
          <a:p>
            <a:pPr marL="0" indent="0">
              <a:buNone/>
            </a:pPr>
            <a:r>
              <a:rPr lang="en-US" sz="2400" dirty="0"/>
              <a:t>Is the System of Scientific Publications on the Eve of a </a:t>
            </a:r>
            <a:r>
              <a:rPr lang="en-US" sz="2400" b="1" dirty="0"/>
              <a:t>Revolution</a:t>
            </a:r>
            <a:r>
              <a:rPr lang="en-US" sz="2400" dirty="0"/>
              <a:t>? And if so, Toward What? (in: EMS Newsletter June 2018</a:t>
            </a:r>
            <a:r>
              <a:rPr lang="en-US" sz="2400" dirty="0" smtClean="0"/>
              <a:t>)</a:t>
            </a:r>
          </a:p>
          <a:p>
            <a:pPr marL="0" indent="0">
              <a:buNone/>
            </a:pPr>
            <a:endParaRPr lang="en-US" sz="2400" b="1" dirty="0"/>
          </a:p>
          <a:p>
            <a:pPr marL="0" indent="0">
              <a:buNone/>
            </a:pPr>
            <a:r>
              <a:rPr lang="en-US" sz="2400" b="1" dirty="0" smtClean="0"/>
              <a:t>Germany</a:t>
            </a:r>
            <a:r>
              <a:rPr lang="en-US" sz="2400" b="1" dirty="0" smtClean="0"/>
              <a:t>: </a:t>
            </a:r>
          </a:p>
          <a:p>
            <a:pPr marL="457200" lvl="1" indent="0">
              <a:buNone/>
            </a:pPr>
            <a:endParaRPr lang="en-US" dirty="0" smtClean="0"/>
          </a:p>
          <a:p>
            <a:pPr marL="457200" lvl="1" indent="0">
              <a:buNone/>
            </a:pPr>
            <a:r>
              <a:rPr lang="en-US" sz="2300" dirty="0" smtClean="0"/>
              <a:t>We don’t want to pay for reading. We want to pay for publishing.</a:t>
            </a:r>
          </a:p>
          <a:p>
            <a:pPr marL="457200" lvl="1" indent="0">
              <a:buNone/>
            </a:pPr>
            <a:endParaRPr lang="en-US" dirty="0"/>
          </a:p>
          <a:p>
            <a:pPr marL="685800" lvl="2">
              <a:buFontTx/>
              <a:buChar char="-"/>
            </a:pPr>
            <a:r>
              <a:rPr lang="en-US" sz="2400" dirty="0" smtClean="0"/>
              <a:t>cancelation of Elsevier subscription</a:t>
            </a:r>
          </a:p>
          <a:p>
            <a:pPr marL="685800" lvl="2">
              <a:buFontTx/>
              <a:buChar char="-"/>
            </a:pPr>
            <a:r>
              <a:rPr lang="en-US" sz="2400" dirty="0" smtClean="0"/>
              <a:t>followed by the Sweden, and France and Switzerland</a:t>
            </a:r>
          </a:p>
          <a:p>
            <a:pPr marL="285750" lvl="1">
              <a:buFontTx/>
              <a:buChar char="-"/>
            </a:pPr>
            <a:endParaRPr lang="en-US" sz="2400" dirty="0"/>
          </a:p>
          <a:p>
            <a:pPr marL="0" lvl="1" indent="0">
              <a:buNone/>
            </a:pPr>
            <a:r>
              <a:rPr lang="en-US" sz="2400" b="1" dirty="0" smtClean="0"/>
              <a:t>Serbia:</a:t>
            </a:r>
          </a:p>
          <a:p>
            <a:pPr marL="0" lvl="1" indent="0">
              <a:buNone/>
            </a:pPr>
            <a:r>
              <a:rPr lang="en-US" sz="2400" dirty="0" smtClean="0"/>
              <a:t>      - 2.2% of science budget </a:t>
            </a:r>
            <a:r>
              <a:rPr lang="en-US" sz="2400" dirty="0" smtClean="0"/>
              <a:t>for </a:t>
            </a:r>
            <a:r>
              <a:rPr lang="en-US" sz="2400" dirty="0" smtClean="0"/>
              <a:t>subscriptions</a:t>
            </a:r>
          </a:p>
        </p:txBody>
      </p:sp>
    </p:spTree>
    <p:extLst>
      <p:ext uri="{BB962C8B-B14F-4D97-AF65-F5344CB8AC3E}">
        <p14:creationId xmlns:p14="http://schemas.microsoft.com/office/powerpoint/2010/main" val="168033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6847656" cy="990600"/>
          </a:xfrm>
        </p:spPr>
        <p:txBody>
          <a:bodyPr/>
          <a:lstStyle/>
          <a:p>
            <a:pPr algn="ctr"/>
            <a:r>
              <a:rPr lang="en-US" dirty="0" smtClean="0"/>
              <a:t>Open Access is a Must</a:t>
            </a:r>
            <a:endParaRPr lang="en-US" dirty="0"/>
          </a:p>
        </p:txBody>
      </p:sp>
      <p:pic>
        <p:nvPicPr>
          <p:cNvPr id="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753268"/>
            <a:ext cx="9144000"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179512" y="4437112"/>
            <a:ext cx="8856983" cy="1296144"/>
          </a:xfrm>
          <a:solidFill>
            <a:srgbClr val="002060"/>
          </a:solidFill>
        </p:spPr>
        <p:txBody>
          <a:bodyPr>
            <a:normAutofit/>
          </a:bodyPr>
          <a:lstStyle/>
          <a:p>
            <a:pPr marL="0" indent="0" algn="ctr">
              <a:buNone/>
            </a:pPr>
            <a:r>
              <a:rPr lang="en-US" sz="2800" b="1" dirty="0" smtClean="0">
                <a:solidFill>
                  <a:schemeClr val="bg1">
                    <a:lumMod val="95000"/>
                  </a:schemeClr>
                </a:solidFill>
              </a:rPr>
              <a:t>“Open access is </a:t>
            </a:r>
            <a:r>
              <a:rPr lang="en-US" sz="2800" b="1" dirty="0" smtClean="0">
                <a:solidFill>
                  <a:srgbClr val="FF0000"/>
                </a:solidFill>
              </a:rPr>
              <a:t>A MUST </a:t>
            </a:r>
            <a:r>
              <a:rPr lang="en-US" sz="2800" b="1" dirty="0" smtClean="0">
                <a:solidFill>
                  <a:schemeClr val="bg1">
                    <a:lumMod val="95000"/>
                  </a:schemeClr>
                </a:solidFill>
              </a:rPr>
              <a:t>for </a:t>
            </a:r>
            <a:r>
              <a:rPr lang="en-US" sz="2800" b="1" dirty="0">
                <a:solidFill>
                  <a:schemeClr val="bg1">
                    <a:lumMod val="95000"/>
                  </a:schemeClr>
                </a:solidFill>
              </a:rPr>
              <a:t>the competitiveness of </a:t>
            </a:r>
            <a:r>
              <a:rPr lang="en-US" sz="2800" b="1" dirty="0" smtClean="0">
                <a:solidFill>
                  <a:schemeClr val="bg1">
                    <a:lumMod val="95000"/>
                  </a:schemeClr>
                </a:solidFill>
              </a:rPr>
              <a:t>Europe”</a:t>
            </a:r>
            <a:endParaRPr lang="en-US" sz="2800" b="1" dirty="0">
              <a:solidFill>
                <a:schemeClr val="bg1">
                  <a:lumMod val="95000"/>
                </a:schemeClr>
              </a:solidFill>
            </a:endParaRPr>
          </a:p>
        </p:txBody>
      </p:sp>
    </p:spTree>
    <p:extLst>
      <p:ext uri="{BB962C8B-B14F-4D97-AF65-F5344CB8AC3E}">
        <p14:creationId xmlns:p14="http://schemas.microsoft.com/office/powerpoint/2010/main" val="3398468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6775648" cy="990600"/>
          </a:xfrm>
        </p:spPr>
        <p:txBody>
          <a:bodyPr/>
          <a:lstStyle/>
          <a:p>
            <a:pPr algn="ctr"/>
            <a:r>
              <a:rPr lang="en-US" dirty="0" smtClean="0"/>
              <a:t>EC: </a:t>
            </a:r>
            <a:r>
              <a:rPr lang="en-US" dirty="0"/>
              <a:t>Open </a:t>
            </a:r>
            <a:r>
              <a:rPr lang="en-US" dirty="0" smtClean="0"/>
              <a:t>Access </a:t>
            </a:r>
            <a:r>
              <a:rPr lang="en-US" dirty="0"/>
              <a:t>D</a:t>
            </a:r>
            <a:r>
              <a:rPr lang="en-US" dirty="0" smtClean="0"/>
              <a:t>efinition</a:t>
            </a:r>
            <a:endParaRPr lang="en-US" dirty="0"/>
          </a:p>
        </p:txBody>
      </p:sp>
      <p:sp>
        <p:nvSpPr>
          <p:cNvPr id="5" name="Rectangle 3"/>
          <p:cNvSpPr txBox="1">
            <a:spLocks noChangeArrowheads="1"/>
          </p:cNvSpPr>
          <p:nvPr/>
        </p:nvSpPr>
        <p:spPr>
          <a:xfrm>
            <a:off x="321582" y="620688"/>
            <a:ext cx="8640960" cy="4953000"/>
          </a:xfrm>
          <a:prstGeom prst="rect">
            <a:avLst/>
          </a:prstGeom>
        </p:spPr>
        <p:txBody>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2400">
                <a:solidFill>
                  <a:srgbClr val="336699"/>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rgbClr val="336699"/>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rgbClr val="336699"/>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tx1"/>
              </a:buClr>
              <a:buChar char="–"/>
              <a:defRPr sz="2400">
                <a:solidFill>
                  <a:srgbClr val="336699"/>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400">
                <a:solidFill>
                  <a:srgbClr val="336699"/>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400">
                <a:solidFill>
                  <a:srgbClr val="336699"/>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400">
                <a:solidFill>
                  <a:srgbClr val="336699"/>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400">
                <a:solidFill>
                  <a:srgbClr val="336699"/>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400">
                <a:solidFill>
                  <a:srgbClr val="336699"/>
                </a:solidFill>
                <a:effectLst>
                  <a:outerShdw blurRad="38100" dist="38100" dir="2700000" algn="tl">
                    <a:srgbClr val="C0C0C0"/>
                  </a:outerShdw>
                </a:effectLst>
                <a:latin typeface="+mn-lt"/>
              </a:defRPr>
            </a:lvl9pPr>
          </a:lstStyle>
          <a:p>
            <a:pPr marL="0" indent="0" eaLnBrk="1" hangingPunct="1">
              <a:buClr>
                <a:srgbClr val="336699"/>
              </a:buClr>
              <a:buFont typeface="Wingdings" pitchFamily="2" charset="2"/>
              <a:buNone/>
              <a:defRPr/>
            </a:pPr>
            <a:endParaRPr lang="sr-Latn-RS" altLang="sr-Latn-RS" sz="2800" b="1" kern="0" dirty="0" smtClean="0">
              <a:solidFill>
                <a:srgbClr val="990033"/>
              </a:solidFill>
            </a:endParaRPr>
          </a:p>
          <a:p>
            <a:pPr marL="0" indent="0" eaLnBrk="1" hangingPunct="1">
              <a:buClr>
                <a:srgbClr val="336699"/>
              </a:buClr>
              <a:buNone/>
              <a:defRPr/>
            </a:pPr>
            <a:r>
              <a:rPr lang="en-US" altLang="sr-Latn-RS" sz="2800" kern="0" dirty="0">
                <a:solidFill>
                  <a:srgbClr val="002060"/>
                </a:solidFill>
                <a:effectLst/>
              </a:rPr>
              <a:t>Providing online access to scientific information that is </a:t>
            </a:r>
            <a:r>
              <a:rPr lang="en-US" altLang="sr-Latn-RS" sz="2800" b="1" kern="0" dirty="0">
                <a:solidFill>
                  <a:srgbClr val="FF0000"/>
                </a:solidFill>
                <a:effectLst/>
              </a:rPr>
              <a:t>free of charge</a:t>
            </a:r>
            <a:r>
              <a:rPr lang="en-US" altLang="sr-Latn-RS" sz="2800" kern="0" dirty="0">
                <a:solidFill>
                  <a:srgbClr val="FF0000"/>
                </a:solidFill>
                <a:effectLst/>
              </a:rPr>
              <a:t> to the end-user </a:t>
            </a:r>
            <a:r>
              <a:rPr lang="en-US" altLang="sr-Latn-RS" sz="2800" kern="0" dirty="0">
                <a:solidFill>
                  <a:srgbClr val="002060"/>
                </a:solidFill>
                <a:effectLst/>
              </a:rPr>
              <a:t>and </a:t>
            </a:r>
            <a:r>
              <a:rPr lang="en-US" altLang="sr-Latn-RS" sz="2800" b="1" kern="0" dirty="0">
                <a:solidFill>
                  <a:srgbClr val="FF0000"/>
                </a:solidFill>
                <a:effectLst/>
              </a:rPr>
              <a:t>reusable</a:t>
            </a:r>
            <a:r>
              <a:rPr lang="en-US" altLang="sr-Latn-RS" sz="2800" kern="0" dirty="0">
                <a:solidFill>
                  <a:srgbClr val="002060"/>
                </a:solidFill>
                <a:effectLst/>
              </a:rPr>
              <a:t>.</a:t>
            </a:r>
          </a:p>
          <a:p>
            <a:pPr marL="0" indent="0" eaLnBrk="1" hangingPunct="1">
              <a:buClr>
                <a:srgbClr val="336699"/>
              </a:buClr>
              <a:buNone/>
              <a:defRPr/>
            </a:pPr>
            <a:r>
              <a:rPr lang="en-US" altLang="sr-Latn-RS" sz="2800" kern="0" dirty="0" smtClean="0">
                <a:solidFill>
                  <a:srgbClr val="002060"/>
                </a:solidFill>
                <a:effectLst/>
              </a:rPr>
              <a:t>Scientific </a:t>
            </a:r>
            <a:r>
              <a:rPr lang="en-US" altLang="sr-Latn-RS" sz="2800" kern="0" dirty="0">
                <a:solidFill>
                  <a:srgbClr val="002060"/>
                </a:solidFill>
                <a:effectLst/>
              </a:rPr>
              <a:t>information can mean:</a:t>
            </a:r>
          </a:p>
          <a:p>
            <a:pPr lvl="1" eaLnBrk="1" hangingPunct="1">
              <a:buClr>
                <a:srgbClr val="336699"/>
              </a:buClr>
              <a:defRPr/>
            </a:pPr>
            <a:r>
              <a:rPr lang="en-US" altLang="sr-Latn-RS" sz="2800" kern="0" dirty="0" smtClean="0">
                <a:solidFill>
                  <a:srgbClr val="002060"/>
                </a:solidFill>
                <a:effectLst/>
              </a:rPr>
              <a:t>peer-reviewed </a:t>
            </a:r>
            <a:r>
              <a:rPr lang="en-US" altLang="sr-Latn-RS" sz="2800" kern="0" dirty="0">
                <a:solidFill>
                  <a:srgbClr val="002060"/>
                </a:solidFill>
                <a:effectLst/>
              </a:rPr>
              <a:t>scientific research articles (published in scholarly journals) or</a:t>
            </a:r>
          </a:p>
          <a:p>
            <a:pPr lvl="1" eaLnBrk="1" hangingPunct="1">
              <a:buClr>
                <a:srgbClr val="336699"/>
              </a:buClr>
              <a:defRPr/>
            </a:pPr>
            <a:r>
              <a:rPr lang="en-US" altLang="sr-Latn-RS" sz="2800" kern="0" dirty="0" smtClean="0">
                <a:solidFill>
                  <a:srgbClr val="002060"/>
                </a:solidFill>
                <a:effectLst/>
              </a:rPr>
              <a:t>research </a:t>
            </a:r>
            <a:r>
              <a:rPr lang="en-US" altLang="sr-Latn-RS" sz="2800" kern="0" dirty="0">
                <a:solidFill>
                  <a:srgbClr val="002060"/>
                </a:solidFill>
                <a:effectLst/>
              </a:rPr>
              <a:t>data (data underlying publications, curated data and/or raw data</a:t>
            </a:r>
            <a:r>
              <a:rPr lang="en-US" altLang="sr-Latn-RS" sz="2800" kern="0" dirty="0" smtClean="0">
                <a:solidFill>
                  <a:srgbClr val="002060"/>
                </a:solidFill>
                <a:effectLst/>
              </a:rPr>
              <a:t>).</a:t>
            </a:r>
            <a:endParaRPr lang="en-US" altLang="sr-Latn-RS" sz="2800" kern="0" dirty="0">
              <a:solidFill>
                <a:srgbClr val="002060"/>
              </a:solidFill>
              <a:effectLst/>
            </a:endParaRPr>
          </a:p>
        </p:txBody>
      </p:sp>
      <p:sp>
        <p:nvSpPr>
          <p:cNvPr id="3" name="Rectangle 2"/>
          <p:cNvSpPr/>
          <p:nvPr/>
        </p:nvSpPr>
        <p:spPr>
          <a:xfrm>
            <a:off x="3491880" y="2636912"/>
            <a:ext cx="4176464" cy="460276"/>
          </a:xfrm>
          <a:prstGeom prst="rect">
            <a:avLst/>
          </a:prstGeom>
          <a:solidFill>
            <a:srgbClr val="FFC000">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15616" y="3544788"/>
            <a:ext cx="2304256" cy="460276"/>
          </a:xfrm>
          <a:prstGeom prst="rect">
            <a:avLst/>
          </a:prstGeom>
          <a:solidFill>
            <a:srgbClr val="FFC000">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1548560"/>
      </p:ext>
    </p:extLst>
  </p:cSld>
  <p:clrMapOvr>
    <a:masterClrMapping/>
  </p:clrMapOvr>
  <p:timing>
    <p:tnLst>
      <p:par>
        <p:cTn id="1" dur="indefinite" restart="never" nodeType="tmRoot"/>
      </p:par>
    </p:tnLst>
  </p:timing>
</p:sld>
</file>

<file path=ppt/theme/theme1.xml><?xml version="1.0" encoding="utf-8"?>
<a:theme xmlns:a="http://schemas.openxmlformats.org/drawingml/2006/main" name="RCUB - H2020 port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RCUB - H2020 portal</Template>
  <TotalTime>5532</TotalTime>
  <Words>1793</Words>
  <Application>Microsoft Office PowerPoint</Application>
  <PresentationFormat>On-screen Show (4:3)</PresentationFormat>
  <Paragraphs>225</Paragraphs>
  <Slides>35</Slides>
  <Notes>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RCUB - H2020 portal</vt:lpstr>
      <vt:lpstr> Национална платформа отворене науке - нови задаци и изазови  National Open Science Platform : New Tasks and Challenges </vt:lpstr>
      <vt:lpstr>Environment</vt:lpstr>
      <vt:lpstr>Environment</vt:lpstr>
      <vt:lpstr>Environment</vt:lpstr>
      <vt:lpstr>Profit</vt:lpstr>
      <vt:lpstr>Additional reason  / Impact Factor</vt:lpstr>
      <vt:lpstr>Solution? </vt:lpstr>
      <vt:lpstr>Open Access is a Must</vt:lpstr>
      <vt:lpstr>EC: Open Access Definition</vt:lpstr>
      <vt:lpstr>Legal Matters</vt:lpstr>
      <vt:lpstr>EC double checking</vt:lpstr>
      <vt:lpstr>Serbian National Platform </vt:lpstr>
      <vt:lpstr>Current situation in Serbia (62%)</vt:lpstr>
      <vt:lpstr>Locally Published Journals</vt:lpstr>
      <vt:lpstr>Books &amp; Monographs &amp; Proceedings</vt:lpstr>
      <vt:lpstr>PhD Thesis</vt:lpstr>
      <vt:lpstr>Open Science Platform - Serbia</vt:lpstr>
      <vt:lpstr>Open Access Platform </vt:lpstr>
      <vt:lpstr>Open Access Platform </vt:lpstr>
      <vt:lpstr>Institutional Repositories</vt:lpstr>
      <vt:lpstr>Open Science Platform – Inst Rep</vt:lpstr>
      <vt:lpstr>ORC-ID - Open Researcher &amp; Contributor</vt:lpstr>
      <vt:lpstr>ORC-ID – more then 8000 researchers</vt:lpstr>
      <vt:lpstr>Open Science Platform – Inst Rep Cont</vt:lpstr>
      <vt:lpstr>Interoperability</vt:lpstr>
      <vt:lpstr>Interoperability</vt:lpstr>
      <vt:lpstr>“Repozitorization” of Serbia</vt:lpstr>
      <vt:lpstr>Open Science Platform – Inst Rep Cont</vt:lpstr>
      <vt:lpstr>Research Data Sets</vt:lpstr>
      <vt:lpstr>Open Science Platform – Data Sets</vt:lpstr>
      <vt:lpstr>Open Science Platform – End</vt:lpstr>
      <vt:lpstr>1st Institutional Platform Adopted</vt:lpstr>
      <vt:lpstr>PlanS – new document – national funders</vt:lpstr>
      <vt:lpstr>Next steps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H2020 portal</dc:title>
  <dc:creator>Milan Kuzelka</dc:creator>
  <cp:lastModifiedBy>Biljana</cp:lastModifiedBy>
  <cp:revision>125</cp:revision>
  <cp:lastPrinted>2015-01-21T09:53:33Z</cp:lastPrinted>
  <dcterms:created xsi:type="dcterms:W3CDTF">2014-10-14T09:41:33Z</dcterms:created>
  <dcterms:modified xsi:type="dcterms:W3CDTF">2018-10-18T05:09:34Z</dcterms:modified>
</cp:coreProperties>
</file>